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6.xml" ContentType="application/vnd.openxmlformats-officedocument.drawingml.chart+xml"/>
  <Override PartName="/ppt/charts/chart1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5"/>
  </p:notesMasterIdLst>
  <p:sldIdLst>
    <p:sldId id="257" r:id="rId2"/>
    <p:sldId id="258" r:id="rId3"/>
    <p:sldId id="259" r:id="rId4"/>
    <p:sldId id="260" r:id="rId5"/>
    <p:sldId id="261" r:id="rId6"/>
    <p:sldId id="264" r:id="rId7"/>
    <p:sldId id="299" r:id="rId8"/>
    <p:sldId id="265" r:id="rId9"/>
    <p:sldId id="288" r:id="rId10"/>
    <p:sldId id="289" r:id="rId11"/>
    <p:sldId id="297" r:id="rId12"/>
    <p:sldId id="266" r:id="rId13"/>
    <p:sldId id="275" r:id="rId14"/>
    <p:sldId id="277" r:id="rId15"/>
    <p:sldId id="295" r:id="rId16"/>
    <p:sldId id="291" r:id="rId17"/>
    <p:sldId id="279" r:id="rId18"/>
    <p:sldId id="280" r:id="rId19"/>
    <p:sldId id="281" r:id="rId20"/>
    <p:sldId id="292" r:id="rId21"/>
    <p:sldId id="283" r:id="rId22"/>
    <p:sldId id="293" r:id="rId23"/>
    <p:sldId id="303" r:id="rId24"/>
    <p:sldId id="294" r:id="rId25"/>
    <p:sldId id="273" r:id="rId26"/>
    <p:sldId id="274" r:id="rId27"/>
    <p:sldId id="271" r:id="rId28"/>
    <p:sldId id="269" r:id="rId29"/>
    <p:sldId id="272" r:id="rId30"/>
    <p:sldId id="302" r:id="rId31"/>
    <p:sldId id="276" r:id="rId32"/>
    <p:sldId id="300" r:id="rId33"/>
    <p:sldId id="301" r:id="rId34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E5B7D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-1506" y="-49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15.xlsx"/><Relationship Id="rId1" Type="http://schemas.openxmlformats.org/officeDocument/2006/relationships/image" Target="../media/image2.png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AU"/>
  <c:chart>
    <c:plotArea>
      <c:layout>
        <c:manualLayout>
          <c:layoutTarget val="inner"/>
          <c:xMode val="edge"/>
          <c:yMode val="edge"/>
          <c:x val="8.361819878258657E-2"/>
          <c:y val="0.16595870767448212"/>
          <c:w val="0.66167082413746336"/>
          <c:h val="0.71130337056291026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  Catholic</c:v>
                </c:pt>
              </c:strCache>
            </c:strRef>
          </c:tx>
          <c:marker>
            <c:symbol val="none"/>
          </c:marker>
          <c:cat>
            <c:numRef>
              <c:f>Sheet1!$A$2:$A$22</c:f>
              <c:numCache>
                <c:formatCode>General</c:formatCode>
                <c:ptCount val="21"/>
                <c:pt idx="0">
                  <c:v>1950</c:v>
                </c:pt>
                <c:pt idx="1">
                  <c:v>1952.5</c:v>
                </c:pt>
                <c:pt idx="2">
                  <c:v>1955</c:v>
                </c:pt>
                <c:pt idx="3">
                  <c:v>1957.5</c:v>
                </c:pt>
                <c:pt idx="4">
                  <c:v>1960</c:v>
                </c:pt>
                <c:pt idx="5">
                  <c:v>1962.5</c:v>
                </c:pt>
                <c:pt idx="6">
                  <c:v>1965</c:v>
                </c:pt>
                <c:pt idx="7">
                  <c:v>1967.5</c:v>
                </c:pt>
                <c:pt idx="8">
                  <c:v>1970</c:v>
                </c:pt>
                <c:pt idx="9">
                  <c:v>1972.5</c:v>
                </c:pt>
                <c:pt idx="10">
                  <c:v>1975</c:v>
                </c:pt>
                <c:pt idx="11">
                  <c:v>1977.5</c:v>
                </c:pt>
                <c:pt idx="12">
                  <c:v>1980</c:v>
                </c:pt>
                <c:pt idx="13">
                  <c:v>1982.5</c:v>
                </c:pt>
                <c:pt idx="14">
                  <c:v>1985</c:v>
                </c:pt>
                <c:pt idx="15">
                  <c:v>1987.5</c:v>
                </c:pt>
                <c:pt idx="16">
                  <c:v>1990</c:v>
                </c:pt>
                <c:pt idx="17">
                  <c:v>1992.5</c:v>
                </c:pt>
                <c:pt idx="18">
                  <c:v>1995</c:v>
                </c:pt>
                <c:pt idx="19">
                  <c:v>1997.5</c:v>
                </c:pt>
                <c:pt idx="20">
                  <c:v>2000</c:v>
                </c:pt>
              </c:numCache>
            </c:numRef>
          </c:cat>
          <c:val>
            <c:numRef>
              <c:f>Sheet1!$B$2:$B$22</c:f>
              <c:numCache>
                <c:formatCode>0%</c:formatCode>
                <c:ptCount val="21"/>
                <c:pt idx="0">
                  <c:v>0.76000000000000101</c:v>
                </c:pt>
                <c:pt idx="1">
                  <c:v>0.74250000000000005</c:v>
                </c:pt>
                <c:pt idx="2">
                  <c:v>0.72500000000000064</c:v>
                </c:pt>
                <c:pt idx="3">
                  <c:v>0.70750000000000002</c:v>
                </c:pt>
                <c:pt idx="4">
                  <c:v>0.69000000000000128</c:v>
                </c:pt>
                <c:pt idx="5">
                  <c:v>0.66000000000000114</c:v>
                </c:pt>
                <c:pt idx="6">
                  <c:v>0.63500000000000101</c:v>
                </c:pt>
                <c:pt idx="7">
                  <c:v>0.61000000000000065</c:v>
                </c:pt>
                <c:pt idx="8">
                  <c:v>0.61000000000000065</c:v>
                </c:pt>
                <c:pt idx="9">
                  <c:v>0.54</c:v>
                </c:pt>
                <c:pt idx="10">
                  <c:v>0.53</c:v>
                </c:pt>
                <c:pt idx="11">
                  <c:v>0.56999999999999995</c:v>
                </c:pt>
                <c:pt idx="12">
                  <c:v>0.45</c:v>
                </c:pt>
                <c:pt idx="13">
                  <c:v>0.44500000000000051</c:v>
                </c:pt>
                <c:pt idx="14">
                  <c:v>0.44000000000000045</c:v>
                </c:pt>
                <c:pt idx="15">
                  <c:v>0.41500000000000031</c:v>
                </c:pt>
                <c:pt idx="16">
                  <c:v>0.39000000000000051</c:v>
                </c:pt>
                <c:pt idx="17">
                  <c:v>0.38500000000000051</c:v>
                </c:pt>
                <c:pt idx="18">
                  <c:v>0.3800000000000005</c:v>
                </c:pt>
                <c:pt idx="19">
                  <c:v>0.35000000000000031</c:v>
                </c:pt>
                <c:pt idx="20">
                  <c:v>0.32000000000000051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Pentecostal</c:v>
                </c:pt>
              </c:strCache>
            </c:strRef>
          </c:tx>
          <c:marker>
            <c:symbol val="none"/>
          </c:marker>
          <c:cat>
            <c:numRef>
              <c:f>Sheet1!$A$2:$A$22</c:f>
              <c:numCache>
                <c:formatCode>General</c:formatCode>
                <c:ptCount val="21"/>
                <c:pt idx="0">
                  <c:v>1950</c:v>
                </c:pt>
                <c:pt idx="1">
                  <c:v>1952.5</c:v>
                </c:pt>
                <c:pt idx="2">
                  <c:v>1955</c:v>
                </c:pt>
                <c:pt idx="3">
                  <c:v>1957.5</c:v>
                </c:pt>
                <c:pt idx="4">
                  <c:v>1960</c:v>
                </c:pt>
                <c:pt idx="5">
                  <c:v>1962.5</c:v>
                </c:pt>
                <c:pt idx="6">
                  <c:v>1965</c:v>
                </c:pt>
                <c:pt idx="7">
                  <c:v>1967.5</c:v>
                </c:pt>
                <c:pt idx="8">
                  <c:v>1970</c:v>
                </c:pt>
                <c:pt idx="9">
                  <c:v>1972.5</c:v>
                </c:pt>
                <c:pt idx="10">
                  <c:v>1975</c:v>
                </c:pt>
                <c:pt idx="11">
                  <c:v>1977.5</c:v>
                </c:pt>
                <c:pt idx="12">
                  <c:v>1980</c:v>
                </c:pt>
                <c:pt idx="13">
                  <c:v>1982.5</c:v>
                </c:pt>
                <c:pt idx="14">
                  <c:v>1985</c:v>
                </c:pt>
                <c:pt idx="15">
                  <c:v>1987.5</c:v>
                </c:pt>
                <c:pt idx="16">
                  <c:v>1990</c:v>
                </c:pt>
                <c:pt idx="17">
                  <c:v>1992.5</c:v>
                </c:pt>
                <c:pt idx="18">
                  <c:v>1995</c:v>
                </c:pt>
                <c:pt idx="19">
                  <c:v>1997.5</c:v>
                </c:pt>
                <c:pt idx="20">
                  <c:v>2000</c:v>
                </c:pt>
              </c:numCache>
            </c:numRef>
          </c:cat>
          <c:val>
            <c:numRef>
              <c:f>Sheet1!$C$2:$C$22</c:f>
              <c:numCache>
                <c:formatCode>General</c:formatCode>
                <c:ptCount val="21"/>
                <c:pt idx="4" formatCode="0%">
                  <c:v>0.59000000000000064</c:v>
                </c:pt>
                <c:pt idx="5" formatCode="0%">
                  <c:v>0.58000000000000063</c:v>
                </c:pt>
                <c:pt idx="6" formatCode="0%">
                  <c:v>0.58000000000000063</c:v>
                </c:pt>
                <c:pt idx="7" formatCode="0%">
                  <c:v>0.58000000000000063</c:v>
                </c:pt>
                <c:pt idx="8" formatCode="0%">
                  <c:v>0.52</c:v>
                </c:pt>
                <c:pt idx="9" formatCode="0%">
                  <c:v>0.47000000000000008</c:v>
                </c:pt>
                <c:pt idx="10" formatCode="0%">
                  <c:v>0.46</c:v>
                </c:pt>
                <c:pt idx="11" formatCode="0%">
                  <c:v>0.39000000000000051</c:v>
                </c:pt>
                <c:pt idx="12" formatCode="0%">
                  <c:v>0.44000000000000045</c:v>
                </c:pt>
                <c:pt idx="13" formatCode="0%">
                  <c:v>0.43000000000000038</c:v>
                </c:pt>
                <c:pt idx="14" formatCode="0%">
                  <c:v>0.42000000000000032</c:v>
                </c:pt>
                <c:pt idx="15" formatCode="0%">
                  <c:v>0.44500000000000051</c:v>
                </c:pt>
                <c:pt idx="16" formatCode="0%">
                  <c:v>0.47000000000000008</c:v>
                </c:pt>
                <c:pt idx="17" formatCode="0%">
                  <c:v>0.49500000000000038</c:v>
                </c:pt>
                <c:pt idx="18" formatCode="0%">
                  <c:v>0.52</c:v>
                </c:pt>
                <c:pt idx="19" formatCode="0%">
                  <c:v>0.5</c:v>
                </c:pt>
                <c:pt idx="20" formatCode="0%">
                  <c:v>0.48000000000000032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 Uniting /
  Meth / Presb</c:v>
                </c:pt>
              </c:strCache>
            </c:strRef>
          </c:tx>
          <c:marker>
            <c:symbol val="none"/>
          </c:marker>
          <c:cat>
            <c:numRef>
              <c:f>Sheet1!$A$2:$A$22</c:f>
              <c:numCache>
                <c:formatCode>General</c:formatCode>
                <c:ptCount val="21"/>
                <c:pt idx="0">
                  <c:v>1950</c:v>
                </c:pt>
                <c:pt idx="1">
                  <c:v>1952.5</c:v>
                </c:pt>
                <c:pt idx="2">
                  <c:v>1955</c:v>
                </c:pt>
                <c:pt idx="3">
                  <c:v>1957.5</c:v>
                </c:pt>
                <c:pt idx="4">
                  <c:v>1960</c:v>
                </c:pt>
                <c:pt idx="5">
                  <c:v>1962.5</c:v>
                </c:pt>
                <c:pt idx="6">
                  <c:v>1965</c:v>
                </c:pt>
                <c:pt idx="7">
                  <c:v>1967.5</c:v>
                </c:pt>
                <c:pt idx="8">
                  <c:v>1970</c:v>
                </c:pt>
                <c:pt idx="9">
                  <c:v>1972.5</c:v>
                </c:pt>
                <c:pt idx="10">
                  <c:v>1975</c:v>
                </c:pt>
                <c:pt idx="11">
                  <c:v>1977.5</c:v>
                </c:pt>
                <c:pt idx="12">
                  <c:v>1980</c:v>
                </c:pt>
                <c:pt idx="13">
                  <c:v>1982.5</c:v>
                </c:pt>
                <c:pt idx="14">
                  <c:v>1985</c:v>
                </c:pt>
                <c:pt idx="15">
                  <c:v>1987.5</c:v>
                </c:pt>
                <c:pt idx="16">
                  <c:v>1990</c:v>
                </c:pt>
                <c:pt idx="17">
                  <c:v>1992.5</c:v>
                </c:pt>
                <c:pt idx="18">
                  <c:v>1995</c:v>
                </c:pt>
                <c:pt idx="19">
                  <c:v>1997.5</c:v>
                </c:pt>
                <c:pt idx="20">
                  <c:v>2000</c:v>
                </c:pt>
              </c:numCache>
            </c:numRef>
          </c:cat>
          <c:val>
            <c:numRef>
              <c:f>Sheet1!$D$2:$D$22</c:f>
              <c:numCache>
                <c:formatCode>0%</c:formatCode>
                <c:ptCount val="21"/>
                <c:pt idx="0">
                  <c:v>0.43000000000000038</c:v>
                </c:pt>
                <c:pt idx="1">
                  <c:v>0.43250000000000038</c:v>
                </c:pt>
                <c:pt idx="2">
                  <c:v>0.43500000000000044</c:v>
                </c:pt>
                <c:pt idx="3">
                  <c:v>0.43750000000000044</c:v>
                </c:pt>
                <c:pt idx="4">
                  <c:v>0.44000000000000045</c:v>
                </c:pt>
                <c:pt idx="5">
                  <c:v>0.39333333333333331</c:v>
                </c:pt>
                <c:pt idx="6">
                  <c:v>0.34666666666666762</c:v>
                </c:pt>
                <c:pt idx="7">
                  <c:v>0.30000000000000032</c:v>
                </c:pt>
                <c:pt idx="8">
                  <c:v>0.32000000000000051</c:v>
                </c:pt>
                <c:pt idx="9">
                  <c:v>0.28000000000000008</c:v>
                </c:pt>
                <c:pt idx="10">
                  <c:v>0.25</c:v>
                </c:pt>
                <c:pt idx="11">
                  <c:v>0.25</c:v>
                </c:pt>
                <c:pt idx="12">
                  <c:v>0.25</c:v>
                </c:pt>
                <c:pt idx="13">
                  <c:v>0.23500000000000001</c:v>
                </c:pt>
                <c:pt idx="14">
                  <c:v>0.22000000000000025</c:v>
                </c:pt>
                <c:pt idx="15">
                  <c:v>0.23500000000000001</c:v>
                </c:pt>
                <c:pt idx="16">
                  <c:v>0.25</c:v>
                </c:pt>
                <c:pt idx="17">
                  <c:v>0.22500000000000028</c:v>
                </c:pt>
                <c:pt idx="18">
                  <c:v>0.2</c:v>
                </c:pt>
                <c:pt idx="19">
                  <c:v>0.20500000000000004</c:v>
                </c:pt>
                <c:pt idx="20">
                  <c:v>0.21000000000000021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  Anglican</c:v>
                </c:pt>
              </c:strCache>
            </c:strRef>
          </c:tx>
          <c:marker>
            <c:symbol val="none"/>
          </c:marker>
          <c:cat>
            <c:numRef>
              <c:f>Sheet1!$A$2:$A$22</c:f>
              <c:numCache>
                <c:formatCode>General</c:formatCode>
                <c:ptCount val="21"/>
                <c:pt idx="0">
                  <c:v>1950</c:v>
                </c:pt>
                <c:pt idx="1">
                  <c:v>1952.5</c:v>
                </c:pt>
                <c:pt idx="2">
                  <c:v>1955</c:v>
                </c:pt>
                <c:pt idx="3">
                  <c:v>1957.5</c:v>
                </c:pt>
                <c:pt idx="4">
                  <c:v>1960</c:v>
                </c:pt>
                <c:pt idx="5">
                  <c:v>1962.5</c:v>
                </c:pt>
                <c:pt idx="6">
                  <c:v>1965</c:v>
                </c:pt>
                <c:pt idx="7">
                  <c:v>1967.5</c:v>
                </c:pt>
                <c:pt idx="8">
                  <c:v>1970</c:v>
                </c:pt>
                <c:pt idx="9">
                  <c:v>1972.5</c:v>
                </c:pt>
                <c:pt idx="10">
                  <c:v>1975</c:v>
                </c:pt>
                <c:pt idx="11">
                  <c:v>1977.5</c:v>
                </c:pt>
                <c:pt idx="12">
                  <c:v>1980</c:v>
                </c:pt>
                <c:pt idx="13">
                  <c:v>1982.5</c:v>
                </c:pt>
                <c:pt idx="14">
                  <c:v>1985</c:v>
                </c:pt>
                <c:pt idx="15">
                  <c:v>1987.5</c:v>
                </c:pt>
                <c:pt idx="16">
                  <c:v>1990</c:v>
                </c:pt>
                <c:pt idx="17">
                  <c:v>1992.5</c:v>
                </c:pt>
                <c:pt idx="18">
                  <c:v>1995</c:v>
                </c:pt>
                <c:pt idx="19">
                  <c:v>1997.5</c:v>
                </c:pt>
                <c:pt idx="20">
                  <c:v>2000</c:v>
                </c:pt>
              </c:numCache>
            </c:numRef>
          </c:cat>
          <c:val>
            <c:numRef>
              <c:f>Sheet1!$E$2:$E$22</c:f>
              <c:numCache>
                <c:formatCode>0%</c:formatCode>
                <c:ptCount val="21"/>
                <c:pt idx="0">
                  <c:v>0.34000000000000058</c:v>
                </c:pt>
                <c:pt idx="1">
                  <c:v>0.33250000000000057</c:v>
                </c:pt>
                <c:pt idx="2">
                  <c:v>0.32500000000000051</c:v>
                </c:pt>
                <c:pt idx="3">
                  <c:v>0.3175000000000005</c:v>
                </c:pt>
                <c:pt idx="4">
                  <c:v>0.31000000000000044</c:v>
                </c:pt>
                <c:pt idx="5">
                  <c:v>0.31000000000000044</c:v>
                </c:pt>
                <c:pt idx="6">
                  <c:v>0.25</c:v>
                </c:pt>
                <c:pt idx="7">
                  <c:v>0.19000000000000025</c:v>
                </c:pt>
                <c:pt idx="8">
                  <c:v>0.22000000000000025</c:v>
                </c:pt>
                <c:pt idx="9">
                  <c:v>0.18000000000000022</c:v>
                </c:pt>
                <c:pt idx="10">
                  <c:v>0.17</c:v>
                </c:pt>
                <c:pt idx="11">
                  <c:v>0.18000000000000022</c:v>
                </c:pt>
                <c:pt idx="12">
                  <c:v>0.16000000000000025</c:v>
                </c:pt>
                <c:pt idx="13">
                  <c:v>0.15000000000000024</c:v>
                </c:pt>
                <c:pt idx="14">
                  <c:v>0.14000000000000001</c:v>
                </c:pt>
                <c:pt idx="15">
                  <c:v>0.14500000000000021</c:v>
                </c:pt>
                <c:pt idx="16">
                  <c:v>0.15000000000000022</c:v>
                </c:pt>
                <c:pt idx="17">
                  <c:v>0.15500000000000025</c:v>
                </c:pt>
                <c:pt idx="18">
                  <c:v>0.16000000000000025</c:v>
                </c:pt>
                <c:pt idx="19">
                  <c:v>0.13500000000000001</c:v>
                </c:pt>
                <c:pt idx="20">
                  <c:v>0.11000000000000011</c:v>
                </c:pt>
              </c:numCache>
            </c:numRef>
          </c:val>
        </c:ser>
        <c:marker val="1"/>
        <c:axId val="159636096"/>
        <c:axId val="157028736"/>
      </c:lineChart>
      <c:catAx>
        <c:axId val="159636096"/>
        <c:scaling>
          <c:orientation val="minMax"/>
        </c:scaling>
        <c:axPos val="b"/>
        <c:numFmt formatCode="General" sourceLinked="1"/>
        <c:tickLblPos val="nextTo"/>
        <c:crossAx val="157028736"/>
        <c:crosses val="autoZero"/>
        <c:auto val="1"/>
        <c:lblAlgn val="ctr"/>
        <c:lblOffset val="100"/>
        <c:tickLblSkip val="4"/>
        <c:tickMarkSkip val="4"/>
      </c:catAx>
      <c:valAx>
        <c:axId val="157028736"/>
        <c:scaling>
          <c:orientation val="minMax"/>
        </c:scaling>
        <c:axPos val="l"/>
        <c:numFmt formatCode="0%" sourceLinked="1"/>
        <c:tickLblPos val="nextTo"/>
        <c:crossAx val="159636096"/>
        <c:crosses val="autoZero"/>
        <c:crossBetween val="midCat"/>
        <c:majorUnit val="0.2"/>
      </c:valAx>
    </c:plotArea>
    <c:legend>
      <c:legendPos val="r"/>
      <c:layout>
        <c:manualLayout>
          <c:xMode val="edge"/>
          <c:yMode val="edge"/>
          <c:x val="0.76386013616490078"/>
          <c:y val="9.8805056618292822E-2"/>
          <c:w val="0.2097604416122997"/>
          <c:h val="0.53560617284223522"/>
        </c:manualLayout>
      </c:layout>
    </c:legend>
    <c:plotVisOnly val="1"/>
  </c:chart>
  <c:txPr>
    <a:bodyPr/>
    <a:lstStyle/>
    <a:p>
      <a:pPr>
        <a:defRPr sz="1400">
          <a:solidFill>
            <a:schemeClr val="bg1"/>
          </a:solidFill>
        </a:defRPr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AU"/>
  <c:chart>
    <c:autoTitleDeleted val="1"/>
    <c:plotArea>
      <c:layout>
        <c:manualLayout>
          <c:layoutTarget val="inner"/>
          <c:xMode val="edge"/>
          <c:yMode val="edge"/>
          <c:x val="8.361819878258675E-2"/>
          <c:y val="0.16595870767448184"/>
          <c:w val="0.89176100714279982"/>
          <c:h val="0.64811775410789463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All attenders</c:v>
                </c:pt>
              </c:strCache>
            </c:strRef>
          </c:tx>
          <c:spPr>
            <a:solidFill>
              <a:schemeClr val="bg2"/>
            </a:solidFill>
          </c:spPr>
          <c:dLbls>
            <c:showVal val="1"/>
          </c:dLbls>
          <c:cat>
            <c:strRef>
              <c:f>Sheet1!$A$2:$A$8</c:f>
              <c:strCache>
                <c:ptCount val="7"/>
                <c:pt idx="0">
                  <c:v>Ordinary Service</c:v>
                </c:pt>
                <c:pt idx="1">
                  <c:v>Christmas
/ Easter</c:v>
                </c:pt>
                <c:pt idx="2">
                  <c:v>Small
Group</c:v>
                </c:pt>
                <c:pt idx="3">
                  <c:v>Social
Function</c:v>
                </c:pt>
                <c:pt idx="4">
                  <c:v>Outreach
Activity</c:v>
                </c:pt>
                <c:pt idx="5">
                  <c:v>Baptism /
Wedding /
Funeral</c:v>
                </c:pt>
                <c:pt idx="6">
                  <c:v>Other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0.8</c:v>
                </c:pt>
                <c:pt idx="1">
                  <c:v>3.0000000000000002E-2</c:v>
                </c:pt>
                <c:pt idx="2">
                  <c:v>3.0000000000000002E-2</c:v>
                </c:pt>
                <c:pt idx="3">
                  <c:v>1.0000000000000005E-2</c:v>
                </c:pt>
                <c:pt idx="4">
                  <c:v>2.0000000000000011E-2</c:v>
                </c:pt>
                <c:pt idx="5">
                  <c:v>0.05</c:v>
                </c:pt>
                <c:pt idx="6">
                  <c:v>6.0000000000000026E-2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Newcomers</c:v>
                </c:pt>
              </c:strCache>
            </c:strRef>
          </c:tx>
          <c:dLbls>
            <c:showVal val="1"/>
          </c:dLbls>
          <c:cat>
            <c:strRef>
              <c:f>Sheet1!$A$2:$A$8</c:f>
              <c:strCache>
                <c:ptCount val="7"/>
                <c:pt idx="0">
                  <c:v>Ordinary Service</c:v>
                </c:pt>
                <c:pt idx="1">
                  <c:v>Christmas
/ Easter</c:v>
                </c:pt>
                <c:pt idx="2">
                  <c:v>Small
Group</c:v>
                </c:pt>
                <c:pt idx="3">
                  <c:v>Social
Function</c:v>
                </c:pt>
                <c:pt idx="4">
                  <c:v>Outreach
Activity</c:v>
                </c:pt>
                <c:pt idx="5">
                  <c:v>Baptism /
Wedding /
Funeral</c:v>
                </c:pt>
                <c:pt idx="6">
                  <c:v>Other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0.67000000000000048</c:v>
                </c:pt>
                <c:pt idx="1">
                  <c:v>6.0000000000000026E-2</c:v>
                </c:pt>
                <c:pt idx="2">
                  <c:v>4.0000000000000022E-2</c:v>
                </c:pt>
                <c:pt idx="3">
                  <c:v>2.0000000000000011E-2</c:v>
                </c:pt>
                <c:pt idx="4">
                  <c:v>2.0000000000000011E-2</c:v>
                </c:pt>
                <c:pt idx="5">
                  <c:v>0.11</c:v>
                </c:pt>
                <c:pt idx="6">
                  <c:v>8.0000000000000043E-2</c:v>
                </c:pt>
              </c:numCache>
            </c:numRef>
          </c:val>
        </c:ser>
        <c:gapWidth val="100"/>
        <c:axId val="201153920"/>
        <c:axId val="201168000"/>
      </c:barChart>
      <c:catAx>
        <c:axId val="201153920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201168000"/>
        <c:crosses val="autoZero"/>
        <c:auto val="1"/>
        <c:lblAlgn val="ctr"/>
        <c:lblOffset val="100"/>
        <c:tickLblSkip val="1"/>
        <c:tickMarkSkip val="1"/>
      </c:catAx>
      <c:valAx>
        <c:axId val="201168000"/>
        <c:scaling>
          <c:orientation val="minMax"/>
        </c:scaling>
        <c:axPos val="l"/>
        <c:numFmt formatCode="0%" sourceLinked="1"/>
        <c:tickLblPos val="nextTo"/>
        <c:crossAx val="201153920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73523590127200067"/>
          <c:y val="0.22932370936606528"/>
          <c:w val="0.18474997985193786"/>
          <c:h val="0.1836849541945742"/>
        </c:manualLayout>
      </c:layout>
      <c:overlay val="1"/>
    </c:legend>
    <c:plotVisOnly val="1"/>
  </c:chart>
  <c:txPr>
    <a:bodyPr/>
    <a:lstStyle/>
    <a:p>
      <a:pPr>
        <a:defRPr sz="1200">
          <a:solidFill>
            <a:schemeClr val="bg1"/>
          </a:solidFill>
        </a:defRPr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AU"/>
  <c:chart>
    <c:autoTitleDeleted val="1"/>
    <c:plotArea>
      <c:layout>
        <c:manualLayout>
          <c:layoutTarget val="inner"/>
          <c:xMode val="edge"/>
          <c:yMode val="edge"/>
          <c:x val="8.3618198782586792E-2"/>
          <c:y val="0.16595870767448184"/>
          <c:w val="0.89176100714279982"/>
          <c:h val="0.64811775410789463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All attenders</c:v>
                </c:pt>
              </c:strCache>
            </c:strRef>
          </c:tx>
          <c:spPr>
            <a:solidFill>
              <a:schemeClr val="bg2"/>
            </a:solidFill>
          </c:spPr>
          <c:dLbls>
            <c:showVal val="1"/>
          </c:dLbls>
          <c:cat>
            <c:strRef>
              <c:f>Sheet1!$A$2:$A$9</c:f>
              <c:strCache>
                <c:ptCount val="8"/>
                <c:pt idx="0">
                  <c:v>Parents</c:v>
                </c:pt>
                <c:pt idx="1">
                  <c:v>Spouse /
Other
Family</c:v>
                </c:pt>
                <c:pt idx="2">
                  <c:v>Workmates
/ Friends</c:v>
                </c:pt>
                <c:pt idx="3">
                  <c:v>Sunday
School
Teachers</c:v>
                </c:pt>
                <c:pt idx="4">
                  <c:v>People
- This
Church</c:v>
                </c:pt>
                <c:pt idx="5">
                  <c:v>People
- Other
Church</c:v>
                </c:pt>
                <c:pt idx="6">
                  <c:v>Other
People</c:v>
                </c:pt>
                <c:pt idx="7">
                  <c:v>No-one 
/ Don't
Know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0.41000000000000031</c:v>
                </c:pt>
                <c:pt idx="1">
                  <c:v>0.11</c:v>
                </c:pt>
                <c:pt idx="2">
                  <c:v>4.0000000000000022E-2</c:v>
                </c:pt>
                <c:pt idx="3">
                  <c:v>9.0000000000000024E-2</c:v>
                </c:pt>
                <c:pt idx="4">
                  <c:v>0.12000000000000002</c:v>
                </c:pt>
                <c:pt idx="5">
                  <c:v>0.11</c:v>
                </c:pt>
                <c:pt idx="6">
                  <c:v>7.0000000000000021E-2</c:v>
                </c:pt>
                <c:pt idx="7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Newcomers</c:v>
                </c:pt>
              </c:strCache>
            </c:strRef>
          </c:tx>
          <c:dLbls>
            <c:showVal val="1"/>
          </c:dLbls>
          <c:cat>
            <c:strRef>
              <c:f>Sheet1!$A$2:$A$9</c:f>
              <c:strCache>
                <c:ptCount val="8"/>
                <c:pt idx="0">
                  <c:v>Parents</c:v>
                </c:pt>
                <c:pt idx="1">
                  <c:v>Spouse /
Other
Family</c:v>
                </c:pt>
                <c:pt idx="2">
                  <c:v>Workmates
/ Friends</c:v>
                </c:pt>
                <c:pt idx="3">
                  <c:v>Sunday
School
Teachers</c:v>
                </c:pt>
                <c:pt idx="4">
                  <c:v>People
- This
Church</c:v>
                </c:pt>
                <c:pt idx="5">
                  <c:v>People
- Other
Church</c:v>
                </c:pt>
                <c:pt idx="6">
                  <c:v>Other
People</c:v>
                </c:pt>
                <c:pt idx="7">
                  <c:v>No-one 
/ Don't
Know</c:v>
                </c:pt>
              </c:strCache>
            </c:strRef>
          </c:cat>
          <c:val>
            <c:numRef>
              <c:f>Sheet1!$C$2:$C$9</c:f>
              <c:numCache>
                <c:formatCode>0%</c:formatCode>
                <c:ptCount val="8"/>
                <c:pt idx="0">
                  <c:v>0.23</c:v>
                </c:pt>
                <c:pt idx="1">
                  <c:v>0.1</c:v>
                </c:pt>
                <c:pt idx="2">
                  <c:v>9.0000000000000024E-2</c:v>
                </c:pt>
                <c:pt idx="3">
                  <c:v>0.1</c:v>
                </c:pt>
                <c:pt idx="4">
                  <c:v>0.29000000000000031</c:v>
                </c:pt>
                <c:pt idx="5">
                  <c:v>8.0000000000000043E-2</c:v>
                </c:pt>
                <c:pt idx="6">
                  <c:v>4.0000000000000022E-2</c:v>
                </c:pt>
                <c:pt idx="7">
                  <c:v>7.0000000000000021E-2</c:v>
                </c:pt>
              </c:numCache>
            </c:numRef>
          </c:val>
        </c:ser>
        <c:gapWidth val="100"/>
        <c:axId val="202262784"/>
        <c:axId val="202268672"/>
      </c:barChart>
      <c:catAx>
        <c:axId val="202262784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202268672"/>
        <c:crosses val="autoZero"/>
        <c:auto val="1"/>
        <c:lblAlgn val="ctr"/>
        <c:lblOffset val="100"/>
        <c:tickLblSkip val="1"/>
        <c:tickMarkSkip val="1"/>
      </c:catAx>
      <c:valAx>
        <c:axId val="202268672"/>
        <c:scaling>
          <c:orientation val="minMax"/>
        </c:scaling>
        <c:axPos val="l"/>
        <c:numFmt formatCode="0%" sourceLinked="1"/>
        <c:tickLblPos val="nextTo"/>
        <c:crossAx val="202262784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73523590127200067"/>
          <c:y val="0.22932370936606528"/>
          <c:w val="0.18474997985193797"/>
          <c:h val="0.1836849541945742"/>
        </c:manualLayout>
      </c:layout>
      <c:overlay val="1"/>
    </c:legend>
    <c:plotVisOnly val="1"/>
  </c:chart>
  <c:txPr>
    <a:bodyPr/>
    <a:lstStyle/>
    <a:p>
      <a:pPr>
        <a:defRPr sz="1200">
          <a:solidFill>
            <a:schemeClr val="bg1"/>
          </a:solidFill>
        </a:defRPr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AU"/>
  <c:chart>
    <c:autoTitleDeleted val="1"/>
    <c:plotArea>
      <c:layout>
        <c:manualLayout>
          <c:layoutTarget val="inner"/>
          <c:xMode val="edge"/>
          <c:yMode val="edge"/>
          <c:x val="8.361819878258675E-2"/>
          <c:y val="0.16595870767448184"/>
          <c:w val="0.89176100714279982"/>
          <c:h val="0.6859970286967344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In from Australia</c:v>
                </c:pt>
              </c:strCache>
            </c:strRef>
          </c:tx>
          <c:spPr>
            <a:solidFill>
              <a:schemeClr val="bg2"/>
            </a:solidFill>
          </c:spPr>
          <c:dLbls>
            <c:showVal val="1"/>
          </c:dLbls>
          <c:cat>
            <c:strRef>
              <c:f>Sheet1!$A$2:$A$4</c:f>
              <c:strCache>
                <c:ptCount val="3"/>
                <c:pt idx="0">
                  <c:v>Fairfield</c:v>
                </c:pt>
                <c:pt idx="1">
                  <c:v>Manly</c:v>
                </c:pt>
                <c:pt idx="2">
                  <c:v>Simple average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7.0000000000000021E-2</c:v>
                </c:pt>
                <c:pt idx="1">
                  <c:v>0.25</c:v>
                </c:pt>
                <c:pt idx="2">
                  <c:v>0.17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 from Overseas</c:v>
                </c:pt>
              </c:strCache>
            </c:strRef>
          </c:tx>
          <c:dLbls>
            <c:showVal val="1"/>
          </c:dLbls>
          <c:cat>
            <c:strRef>
              <c:f>Sheet1!$A$2:$A$4</c:f>
              <c:strCache>
                <c:ptCount val="3"/>
                <c:pt idx="0">
                  <c:v>Fairfield</c:v>
                </c:pt>
                <c:pt idx="1">
                  <c:v>Manly</c:v>
                </c:pt>
                <c:pt idx="2">
                  <c:v>Simple average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0.05</c:v>
                </c:pt>
                <c:pt idx="1">
                  <c:v>0.16</c:v>
                </c:pt>
                <c:pt idx="2">
                  <c:v>6.0000000000000032E-2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Out to Australia</c:v>
                </c:pt>
              </c:strCache>
            </c:strRef>
          </c:tx>
          <c:spPr>
            <a:solidFill>
              <a:schemeClr val="accent1"/>
            </a:solidFill>
          </c:spPr>
          <c:dLbls>
            <c:showVal val="1"/>
          </c:dLbls>
          <c:cat>
            <c:strRef>
              <c:f>Sheet1!$A$2:$A$4</c:f>
              <c:strCache>
                <c:ptCount val="3"/>
                <c:pt idx="0">
                  <c:v>Fairfield</c:v>
                </c:pt>
                <c:pt idx="1">
                  <c:v>Manly</c:v>
                </c:pt>
                <c:pt idx="2">
                  <c:v>Simple average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-0.14000000000000001</c:v>
                </c:pt>
                <c:pt idx="1">
                  <c:v>-0.34</c:v>
                </c:pt>
                <c:pt idx="2">
                  <c:v>-0.18000000000000024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Have Moved</c:v>
                </c:pt>
              </c:strCache>
            </c:strRef>
          </c:tx>
          <c:dLbls>
            <c:showVal val="1"/>
          </c:dLbls>
          <c:cat>
            <c:strRef>
              <c:f>Sheet1!$A$2:$A$4</c:f>
              <c:strCache>
                <c:ptCount val="3"/>
                <c:pt idx="0">
                  <c:v>Fairfield</c:v>
                </c:pt>
                <c:pt idx="1">
                  <c:v>Manly</c:v>
                </c:pt>
                <c:pt idx="2">
                  <c:v>Simple average</c:v>
                </c:pt>
              </c:strCache>
            </c:strRef>
          </c:cat>
          <c:val>
            <c:numRef>
              <c:f>Sheet1!$E$2:$E$4</c:f>
              <c:numCache>
                <c:formatCode>0%</c:formatCode>
                <c:ptCount val="3"/>
                <c:pt idx="0">
                  <c:v>0.27</c:v>
                </c:pt>
                <c:pt idx="1">
                  <c:v>0.56999999999999995</c:v>
                </c:pt>
                <c:pt idx="2">
                  <c:v>0.36000000000000032</c:v>
                </c:pt>
              </c:numCache>
            </c:numRef>
          </c:val>
        </c:ser>
        <c:gapWidth val="100"/>
        <c:axId val="202380032"/>
        <c:axId val="202381568"/>
      </c:barChart>
      <c:catAx>
        <c:axId val="202380032"/>
        <c:scaling>
          <c:orientation val="minMax"/>
        </c:scaling>
        <c:axPos val="b"/>
        <c:numFmt formatCode="General" sourceLinked="1"/>
        <c:tickLblPos val="low"/>
        <c:txPr>
          <a:bodyPr rot="0" vert="horz"/>
          <a:lstStyle/>
          <a:p>
            <a:pPr>
              <a:defRPr/>
            </a:pPr>
            <a:endParaRPr lang="en-US"/>
          </a:p>
        </c:txPr>
        <c:crossAx val="202381568"/>
        <c:crosses val="autoZero"/>
        <c:auto val="1"/>
        <c:lblAlgn val="ctr"/>
        <c:lblOffset val="100"/>
        <c:tickLblSkip val="1"/>
        <c:tickMarkSkip val="1"/>
      </c:catAx>
      <c:valAx>
        <c:axId val="202381568"/>
        <c:scaling>
          <c:orientation val="minMax"/>
        </c:scaling>
        <c:axPos val="l"/>
        <c:numFmt formatCode="0%" sourceLinked="1"/>
        <c:tickLblPos val="nextTo"/>
        <c:crossAx val="202380032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77568434868029612"/>
          <c:y val="3.2781880307340989E-3"/>
          <c:w val="0.18115365452622448"/>
          <c:h val="0.31816190910827086"/>
        </c:manualLayout>
      </c:layout>
      <c:overlay val="1"/>
    </c:legend>
    <c:plotVisOnly val="1"/>
  </c:chart>
  <c:txPr>
    <a:bodyPr/>
    <a:lstStyle/>
    <a:p>
      <a:pPr>
        <a:defRPr sz="1200">
          <a:solidFill>
            <a:schemeClr val="bg1"/>
          </a:solidFill>
        </a:defRPr>
      </a:pPr>
      <a:endParaRPr lang="en-U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AU"/>
  <c:chart>
    <c:autoTitleDeleted val="1"/>
    <c:plotArea>
      <c:layout>
        <c:manualLayout>
          <c:layoutTarget val="inner"/>
          <c:xMode val="edge"/>
          <c:yMode val="edge"/>
          <c:x val="8.3618198782586695E-2"/>
          <c:y val="0.16595870767448184"/>
          <c:w val="0.89176100714279982"/>
          <c:h val="0.5814218256275997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  Switchers</c:v>
                </c:pt>
              </c:strCache>
            </c:strRef>
          </c:tx>
          <c:spPr>
            <a:solidFill>
              <a:schemeClr val="bg2"/>
            </a:solidFill>
          </c:spPr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showVal val="1"/>
          </c:dLbls>
          <c:cat>
            <c:strRef>
              <c:f>Sheet1!$A$2:$A$8</c:f>
              <c:strCache>
                <c:ptCount val="7"/>
                <c:pt idx="0">
                  <c:v>Moved</c:v>
                </c:pt>
                <c:pt idx="1">
                  <c:v>Married</c:v>
                </c:pt>
                <c:pt idx="2">
                  <c:v>Unhappy
With
Style</c:v>
                </c:pt>
                <c:pt idx="3">
                  <c:v>Unhappy
With
Theology</c:v>
                </c:pt>
                <c:pt idx="4">
                  <c:v>Needs
Changed</c:v>
                </c:pt>
                <c:pt idx="5">
                  <c:v>Conflicts /
Unhappy
With Leader</c:v>
                </c:pt>
                <c:pt idx="6">
                  <c:v>Other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0.53</c:v>
                </c:pt>
                <c:pt idx="1">
                  <c:v>8.0000000000000043E-2</c:v>
                </c:pt>
                <c:pt idx="2">
                  <c:v>7.0000000000000021E-2</c:v>
                </c:pt>
                <c:pt idx="3">
                  <c:v>6.0000000000000032E-2</c:v>
                </c:pt>
                <c:pt idx="4">
                  <c:v>0.1</c:v>
                </c:pt>
                <c:pt idx="5">
                  <c:v>7.0000000000000021E-2</c:v>
                </c:pt>
                <c:pt idx="6">
                  <c:v>9.0000000000000024E-2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 Transfers</c:v>
                </c:pt>
              </c:strCache>
            </c:strRef>
          </c:tx>
          <c:dLbls>
            <c:dLbl>
              <c:idx val="0"/>
              <c:layout/>
              <c:showVal val="1"/>
            </c:dLbl>
            <c:delete val="1"/>
          </c:dLbls>
          <c:cat>
            <c:strRef>
              <c:f>Sheet1!$A$2:$A$8</c:f>
              <c:strCache>
                <c:ptCount val="7"/>
                <c:pt idx="0">
                  <c:v>Moved</c:v>
                </c:pt>
                <c:pt idx="1">
                  <c:v>Married</c:v>
                </c:pt>
                <c:pt idx="2">
                  <c:v>Unhappy
With
Style</c:v>
                </c:pt>
                <c:pt idx="3">
                  <c:v>Unhappy
With
Theology</c:v>
                </c:pt>
                <c:pt idx="4">
                  <c:v>Needs
Changed</c:v>
                </c:pt>
                <c:pt idx="5">
                  <c:v>Conflicts /
Unhappy
With Leader</c:v>
                </c:pt>
                <c:pt idx="6">
                  <c:v>Other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0.70000000000000062</c:v>
                </c:pt>
                <c:pt idx="1">
                  <c:v>3.0000000000000002E-2</c:v>
                </c:pt>
                <c:pt idx="2">
                  <c:v>9.0000000000000024E-2</c:v>
                </c:pt>
                <c:pt idx="3">
                  <c:v>4.0000000000000022E-2</c:v>
                </c:pt>
                <c:pt idx="4">
                  <c:v>0.1</c:v>
                </c:pt>
                <c:pt idx="5">
                  <c:v>0.1</c:v>
                </c:pt>
                <c:pt idx="6">
                  <c:v>9.0000000000000024E-2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 Returnees</c:v>
                </c:pt>
              </c:strCache>
            </c:strRef>
          </c:tx>
          <c:spPr>
            <a:solidFill>
              <a:schemeClr val="accent1"/>
            </a:solidFill>
          </c:spPr>
          <c:cat>
            <c:strRef>
              <c:f>Sheet1!$A$2:$A$8</c:f>
              <c:strCache>
                <c:ptCount val="7"/>
                <c:pt idx="0">
                  <c:v>Moved</c:v>
                </c:pt>
                <c:pt idx="1">
                  <c:v>Married</c:v>
                </c:pt>
                <c:pt idx="2">
                  <c:v>Unhappy
With
Style</c:v>
                </c:pt>
                <c:pt idx="3">
                  <c:v>Unhappy
With
Theology</c:v>
                </c:pt>
                <c:pt idx="4">
                  <c:v>Needs
Changed</c:v>
                </c:pt>
                <c:pt idx="5">
                  <c:v>Conflicts /
Unhappy
With Leader</c:v>
                </c:pt>
                <c:pt idx="6">
                  <c:v>Other</c:v>
                </c:pt>
              </c:strCache>
            </c:strRef>
          </c:cat>
          <c:val>
            <c:numRef>
              <c:f>Sheet1!$D$2:$D$8</c:f>
              <c:numCache>
                <c:formatCode>0%</c:formatCode>
                <c:ptCount val="7"/>
                <c:pt idx="0">
                  <c:v>0.38000000000000056</c:v>
                </c:pt>
                <c:pt idx="1">
                  <c:v>9.0000000000000024E-2</c:v>
                </c:pt>
                <c:pt idx="2">
                  <c:v>0.11</c:v>
                </c:pt>
                <c:pt idx="3">
                  <c:v>0.22</c:v>
                </c:pt>
                <c:pt idx="4">
                  <c:v>0.19</c:v>
                </c:pt>
                <c:pt idx="5">
                  <c:v>0.11</c:v>
                </c:pt>
                <c:pt idx="6">
                  <c:v>0.15000000000000024</c:v>
                </c:pt>
              </c:numCache>
            </c:numRef>
          </c:val>
        </c:ser>
        <c:gapWidth val="100"/>
        <c:axId val="202428800"/>
        <c:axId val="202430336"/>
      </c:barChart>
      <c:catAx>
        <c:axId val="202428800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202430336"/>
        <c:crosses val="autoZero"/>
        <c:auto val="1"/>
        <c:lblAlgn val="ctr"/>
        <c:lblOffset val="100"/>
        <c:tickLblSkip val="1"/>
        <c:tickMarkSkip val="1"/>
      </c:catAx>
      <c:valAx>
        <c:axId val="202430336"/>
        <c:scaling>
          <c:orientation val="minMax"/>
        </c:scaling>
        <c:axPos val="l"/>
        <c:numFmt formatCode="0%" sourceLinked="1"/>
        <c:tickLblPos val="nextTo"/>
        <c:crossAx val="202428800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77040846423573484"/>
          <c:y val="0.15209684480993499"/>
          <c:w val="0.13199113540633642"/>
          <c:h val="0.20825713837152512"/>
        </c:manualLayout>
      </c:layout>
      <c:overlay val="1"/>
    </c:legend>
    <c:plotVisOnly val="1"/>
  </c:chart>
  <c:txPr>
    <a:bodyPr/>
    <a:lstStyle/>
    <a:p>
      <a:pPr>
        <a:defRPr sz="1200">
          <a:solidFill>
            <a:schemeClr val="bg1"/>
          </a:solidFill>
        </a:defRPr>
      </a:pPr>
      <a:endParaRPr lang="en-US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AU"/>
  <c:chart>
    <c:autoTitleDeleted val="1"/>
    <c:plotArea>
      <c:layout>
        <c:manualLayout>
          <c:layoutTarget val="inner"/>
          <c:xMode val="edge"/>
          <c:yMode val="edge"/>
          <c:x val="8.3618198782586792E-2"/>
          <c:y val="0.16595870767448184"/>
          <c:w val="0.89176100714279982"/>
          <c:h val="0.64109713005733693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XXX</c:v>
                </c:pt>
              </c:strCache>
            </c:strRef>
          </c:tx>
          <c:spPr>
            <a:solidFill>
              <a:schemeClr val="bg2"/>
            </a:solidFill>
          </c:spPr>
          <c:dPt>
            <c:idx val="0"/>
            <c:spPr>
              <a:solidFill>
                <a:schemeClr val="accent1"/>
              </a:solidFill>
            </c:spPr>
          </c:dPt>
          <c:dPt>
            <c:idx val="1"/>
            <c:spPr>
              <a:solidFill>
                <a:schemeClr val="accent1"/>
              </a:solidFill>
            </c:spPr>
          </c:dPt>
          <c:dLbls>
            <c:showVal val="1"/>
          </c:dLbls>
          <c:cat>
            <c:strRef>
              <c:f>Sheet1!$A$2:$A$5</c:f>
              <c:strCache>
                <c:ptCount val="4"/>
                <c:pt idx="0">
                  <c:v>Yes</c:v>
                </c:pt>
                <c:pt idx="1">
                  <c:v>Unsure</c:v>
                </c:pt>
                <c:pt idx="2">
                  <c:v>No</c:v>
                </c:pt>
                <c:pt idx="3">
                  <c:v>None of my family /
friends go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0.16</c:v>
                </c:pt>
                <c:pt idx="1">
                  <c:v>0.32000000000000056</c:v>
                </c:pt>
                <c:pt idx="2">
                  <c:v>0.44</c:v>
                </c:pt>
                <c:pt idx="3">
                  <c:v>8.0000000000000043E-2</c:v>
                </c:pt>
              </c:numCache>
            </c:numRef>
          </c:val>
        </c:ser>
        <c:gapWidth val="100"/>
        <c:axId val="202513024"/>
        <c:axId val="202523008"/>
      </c:barChart>
      <c:catAx>
        <c:axId val="202513024"/>
        <c:scaling>
          <c:orientation val="minMax"/>
        </c:scaling>
        <c:axPos val="b"/>
        <c:numFmt formatCode="General" sourceLinked="1"/>
        <c:tickLblPos val="low"/>
        <c:txPr>
          <a:bodyPr rot="0" vert="horz"/>
          <a:lstStyle/>
          <a:p>
            <a:pPr>
              <a:defRPr/>
            </a:pPr>
            <a:endParaRPr lang="en-US"/>
          </a:p>
        </c:txPr>
        <c:crossAx val="202523008"/>
        <c:crosses val="autoZero"/>
        <c:auto val="1"/>
        <c:lblAlgn val="ctr"/>
        <c:lblOffset val="100"/>
        <c:tickLblSkip val="1"/>
        <c:tickMarkSkip val="1"/>
      </c:catAx>
      <c:valAx>
        <c:axId val="202523008"/>
        <c:scaling>
          <c:orientation val="minMax"/>
        </c:scaling>
        <c:axPos val="l"/>
        <c:numFmt formatCode="0%" sourceLinked="1"/>
        <c:tickLblPos val="nextTo"/>
        <c:crossAx val="202513024"/>
        <c:crosses val="autoZero"/>
        <c:crossBetween val="between"/>
        <c:majorUnit val="0.2"/>
      </c:valAx>
    </c:plotArea>
    <c:plotVisOnly val="1"/>
  </c:chart>
  <c:txPr>
    <a:bodyPr/>
    <a:lstStyle/>
    <a:p>
      <a:pPr>
        <a:defRPr sz="1200">
          <a:solidFill>
            <a:schemeClr val="bg1"/>
          </a:solidFill>
        </a:defRPr>
      </a:pPr>
      <a:endParaRPr lang="en-US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AU"/>
  <c:chart>
    <c:autoTitleDeleted val="1"/>
    <c:plotArea>
      <c:layout>
        <c:manualLayout>
          <c:layoutTarget val="inner"/>
          <c:xMode val="edge"/>
          <c:yMode val="edge"/>
          <c:x val="8.3618198782586875E-2"/>
          <c:y val="0.16595870767448184"/>
          <c:w val="0.89176100714279982"/>
          <c:h val="0.64109713005733693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XXX</c:v>
                </c:pt>
              </c:strCache>
            </c:strRef>
          </c:tx>
          <c:spPr>
            <a:solidFill>
              <a:schemeClr val="bg2"/>
            </a:solidFill>
          </c:spPr>
          <c:dPt>
            <c:idx val="0"/>
            <c:spPr>
              <a:solidFill>
                <a:schemeClr val="accent1"/>
              </a:solidFill>
            </c:spPr>
          </c:dPt>
          <c:dPt>
            <c:idx val="1"/>
            <c:spPr>
              <a:solidFill>
                <a:schemeClr val="accent1"/>
              </a:solidFill>
            </c:spPr>
          </c:dPt>
          <c:dPt>
            <c:idx val="2"/>
            <c:spPr>
              <a:solidFill>
                <a:schemeClr val="accent1"/>
              </a:solidFill>
            </c:spPr>
          </c:dPt>
          <c:dPt>
            <c:idx val="3"/>
            <c:spPr>
              <a:blipFill>
                <a:blip xmlns:r="http://schemas.openxmlformats.org/officeDocument/2006/relationships" r:embed="rId1"/>
                <a:stretch>
                  <a:fillRect/>
                </a:stretch>
              </a:blipFill>
            </c:spPr>
          </c:dPt>
          <c:dLbls>
            <c:showVal val="1"/>
          </c:dLbls>
          <c:cat>
            <c:strRef>
              <c:f>Sheet1!$A$2:$A$6</c:f>
              <c:strCache>
                <c:ptCount val="5"/>
                <c:pt idx="0">
                  <c:v>Very
Likely</c:v>
                </c:pt>
                <c:pt idx="1">
                  <c:v>Somewhat
Likely</c:v>
                </c:pt>
                <c:pt idx="2">
                  <c:v>Unsure</c:v>
                </c:pt>
                <c:pt idx="3">
                  <c:v>Somewhat
Unlikely</c:v>
                </c:pt>
                <c:pt idx="4">
                  <c:v>Very
Unlikely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3.0000000000000002E-2</c:v>
                </c:pt>
                <c:pt idx="1">
                  <c:v>9.0000000000000024E-2</c:v>
                </c:pt>
                <c:pt idx="2">
                  <c:v>0.14000000000000001</c:v>
                </c:pt>
                <c:pt idx="3">
                  <c:v>0.22</c:v>
                </c:pt>
                <c:pt idx="4">
                  <c:v>0.52</c:v>
                </c:pt>
              </c:numCache>
            </c:numRef>
          </c:val>
        </c:ser>
        <c:gapWidth val="100"/>
        <c:axId val="202556544"/>
        <c:axId val="202558080"/>
      </c:barChart>
      <c:catAx>
        <c:axId val="202556544"/>
        <c:scaling>
          <c:orientation val="minMax"/>
        </c:scaling>
        <c:axPos val="b"/>
        <c:numFmt formatCode="General" sourceLinked="1"/>
        <c:tickLblPos val="low"/>
        <c:txPr>
          <a:bodyPr rot="0" vert="horz"/>
          <a:lstStyle/>
          <a:p>
            <a:pPr>
              <a:defRPr/>
            </a:pPr>
            <a:endParaRPr lang="en-US"/>
          </a:p>
        </c:txPr>
        <c:crossAx val="202558080"/>
        <c:crosses val="autoZero"/>
        <c:auto val="1"/>
        <c:lblAlgn val="ctr"/>
        <c:lblOffset val="100"/>
        <c:tickLblSkip val="1"/>
        <c:tickMarkSkip val="1"/>
      </c:catAx>
      <c:valAx>
        <c:axId val="202558080"/>
        <c:scaling>
          <c:orientation val="minMax"/>
        </c:scaling>
        <c:axPos val="l"/>
        <c:numFmt formatCode="0%" sourceLinked="1"/>
        <c:tickLblPos val="nextTo"/>
        <c:crossAx val="202556544"/>
        <c:crosses val="autoZero"/>
        <c:crossBetween val="between"/>
        <c:majorUnit val="0.2"/>
      </c:valAx>
    </c:plotArea>
    <c:plotVisOnly val="1"/>
  </c:chart>
  <c:txPr>
    <a:bodyPr/>
    <a:lstStyle/>
    <a:p>
      <a:pPr>
        <a:defRPr sz="1200">
          <a:solidFill>
            <a:schemeClr val="bg1"/>
          </a:solidFill>
        </a:defRPr>
      </a:pPr>
      <a:endParaRPr lang="en-US"/>
    </a:p>
  </c:txPr>
  <c:externalData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AU"/>
  <c:chart>
    <c:plotArea>
      <c:layout>
        <c:manualLayout>
          <c:layoutTarget val="inner"/>
          <c:xMode val="edge"/>
          <c:yMode val="edge"/>
          <c:x val="8.2574792239547862E-2"/>
          <c:y val="0.15735567918733245"/>
          <c:w val="0.89808029813039825"/>
          <c:h val="0.70430900475191216"/>
        </c:manualLayout>
      </c:layout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  Deaths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</c:spPr>
          <c:cat>
            <c:strRef>
              <c:f>Sheet1!$A$2:$A$10</c:f>
              <c:strCache>
                <c:ptCount val="9"/>
                <c:pt idx="0">
                  <c:v>0-14</c:v>
                </c:pt>
                <c:pt idx="1">
                  <c:v>15-19</c:v>
                </c:pt>
                <c:pt idx="2">
                  <c:v>20-29</c:v>
                </c:pt>
                <c:pt idx="3">
                  <c:v>30-39</c:v>
                </c:pt>
                <c:pt idx="4">
                  <c:v>40-49</c:v>
                </c:pt>
                <c:pt idx="5">
                  <c:v>50-59</c:v>
                </c:pt>
                <c:pt idx="6">
                  <c:v>60-69</c:v>
                </c:pt>
                <c:pt idx="7">
                  <c:v>70-79</c:v>
                </c:pt>
                <c:pt idx="8">
                  <c:v>80+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1">
                  <c:v>0</c:v>
                </c:pt>
                <c:pt idx="2">
                  <c:v>0</c:v>
                </c:pt>
                <c:pt idx="7">
                  <c:v>-28</c:v>
                </c:pt>
                <c:pt idx="8">
                  <c:v>-141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 Drifters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cat>
            <c:strRef>
              <c:f>Sheet1!$A$2:$A$10</c:f>
              <c:strCache>
                <c:ptCount val="9"/>
                <c:pt idx="0">
                  <c:v>0-14</c:v>
                </c:pt>
                <c:pt idx="1">
                  <c:v>15-19</c:v>
                </c:pt>
                <c:pt idx="2">
                  <c:v>20-29</c:v>
                </c:pt>
                <c:pt idx="3">
                  <c:v>30-39</c:v>
                </c:pt>
                <c:pt idx="4">
                  <c:v>40-49</c:v>
                </c:pt>
                <c:pt idx="5">
                  <c:v>50-59</c:v>
                </c:pt>
                <c:pt idx="6">
                  <c:v>60-69</c:v>
                </c:pt>
                <c:pt idx="7">
                  <c:v>70-79</c:v>
                </c:pt>
                <c:pt idx="8">
                  <c:v>80+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-239</c:v>
                </c:pt>
                <c:pt idx="1">
                  <c:v>-33</c:v>
                </c:pt>
                <c:pt idx="2">
                  <c:v>-26</c:v>
                </c:pt>
                <c:pt idx="3">
                  <c:v>-23</c:v>
                </c:pt>
                <c:pt idx="4">
                  <c:v>-17</c:v>
                </c:pt>
                <c:pt idx="5">
                  <c:v>-12</c:v>
                </c:pt>
                <c:pt idx="6">
                  <c:v>-9</c:v>
                </c:pt>
                <c:pt idx="7">
                  <c:v>-5</c:v>
                </c:pt>
                <c:pt idx="8">
                  <c:v>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 Regulars</c:v>
                </c:pt>
              </c:strCache>
            </c:strRef>
          </c:tx>
          <c:spPr>
            <a:solidFill>
              <a:schemeClr val="accent2"/>
            </a:solidFill>
          </c:spPr>
          <c:cat>
            <c:strRef>
              <c:f>Sheet1!$A$2:$A$10</c:f>
              <c:strCache>
                <c:ptCount val="9"/>
                <c:pt idx="0">
                  <c:v>0-14</c:v>
                </c:pt>
                <c:pt idx="1">
                  <c:v>15-19</c:v>
                </c:pt>
                <c:pt idx="2">
                  <c:v>20-29</c:v>
                </c:pt>
                <c:pt idx="3">
                  <c:v>30-39</c:v>
                </c:pt>
                <c:pt idx="4">
                  <c:v>40-49</c:v>
                </c:pt>
                <c:pt idx="5">
                  <c:v>50-59</c:v>
                </c:pt>
                <c:pt idx="6">
                  <c:v>60-69</c:v>
                </c:pt>
                <c:pt idx="7">
                  <c:v>70-79</c:v>
                </c:pt>
                <c:pt idx="8">
                  <c:v>80+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1">
                  <c:v>599</c:v>
                </c:pt>
                <c:pt idx="2">
                  <c:v>670</c:v>
                </c:pt>
                <c:pt idx="3">
                  <c:v>577</c:v>
                </c:pt>
                <c:pt idx="4">
                  <c:v>657</c:v>
                </c:pt>
                <c:pt idx="5">
                  <c:v>658</c:v>
                </c:pt>
                <c:pt idx="6">
                  <c:v>584</c:v>
                </c:pt>
                <c:pt idx="7">
                  <c:v>574</c:v>
                </c:pt>
                <c:pt idx="8">
                  <c:v>263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  In-house</c:v>
                </c:pt>
              </c:strCache>
            </c:strRef>
          </c:tx>
          <c:spPr>
            <a:solidFill>
              <a:schemeClr val="accent6"/>
            </a:solidFill>
          </c:spPr>
          <c:cat>
            <c:strRef>
              <c:f>Sheet1!$A$2:$A$10</c:f>
              <c:strCache>
                <c:ptCount val="9"/>
                <c:pt idx="0">
                  <c:v>0-14</c:v>
                </c:pt>
                <c:pt idx="1">
                  <c:v>15-19</c:v>
                </c:pt>
                <c:pt idx="2">
                  <c:v>20-29</c:v>
                </c:pt>
                <c:pt idx="3">
                  <c:v>30-39</c:v>
                </c:pt>
                <c:pt idx="4">
                  <c:v>40-49</c:v>
                </c:pt>
                <c:pt idx="5">
                  <c:v>50-59</c:v>
                </c:pt>
                <c:pt idx="6">
                  <c:v>60-69</c:v>
                </c:pt>
                <c:pt idx="7">
                  <c:v>70-79</c:v>
                </c:pt>
                <c:pt idx="8">
                  <c:v>80+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0">
                  <c:v>820</c:v>
                </c:pt>
                <c:pt idx="1">
                  <c:v>0</c:v>
                </c:pt>
                <c:pt idx="2">
                  <c:v>14</c:v>
                </c:pt>
                <c:pt idx="3">
                  <c:v>26</c:v>
                </c:pt>
                <c:pt idx="4">
                  <c:v>16</c:v>
                </c:pt>
                <c:pt idx="5">
                  <c:v>6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  New / Returning</c:v>
                </c:pt>
              </c:strCache>
            </c:strRef>
          </c:tx>
          <c:spPr>
            <a:solidFill>
              <a:schemeClr val="accent1"/>
            </a:solidFill>
          </c:spPr>
          <c:cat>
            <c:strRef>
              <c:f>Sheet1!$A$2:$A$10</c:f>
              <c:strCache>
                <c:ptCount val="9"/>
                <c:pt idx="0">
                  <c:v>0-14</c:v>
                </c:pt>
                <c:pt idx="1">
                  <c:v>15-19</c:v>
                </c:pt>
                <c:pt idx="2">
                  <c:v>20-29</c:v>
                </c:pt>
                <c:pt idx="3">
                  <c:v>30-39</c:v>
                </c:pt>
                <c:pt idx="4">
                  <c:v>40-49</c:v>
                </c:pt>
                <c:pt idx="5">
                  <c:v>50-59</c:v>
                </c:pt>
                <c:pt idx="6">
                  <c:v>60-69</c:v>
                </c:pt>
                <c:pt idx="7">
                  <c:v>70-79</c:v>
                </c:pt>
                <c:pt idx="8">
                  <c:v>80+</c:v>
                </c:pt>
              </c:strCache>
            </c:strRef>
          </c:cat>
          <c:val>
            <c:numRef>
              <c:f>Sheet1!$F$2:$F$10</c:f>
              <c:numCache>
                <c:formatCode>General</c:formatCode>
                <c:ptCount val="9"/>
                <c:pt idx="1">
                  <c:v>72</c:v>
                </c:pt>
                <c:pt idx="2">
                  <c:v>68</c:v>
                </c:pt>
                <c:pt idx="3">
                  <c:v>90</c:v>
                </c:pt>
                <c:pt idx="4">
                  <c:v>62</c:v>
                </c:pt>
                <c:pt idx="5">
                  <c:v>45</c:v>
                </c:pt>
                <c:pt idx="6">
                  <c:v>32</c:v>
                </c:pt>
                <c:pt idx="7">
                  <c:v>22</c:v>
                </c:pt>
                <c:pt idx="8">
                  <c:v>8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  New / New</c:v>
                </c:pt>
              </c:strCache>
            </c:strRef>
          </c:tx>
          <c:spPr>
            <a:solidFill>
              <a:schemeClr val="bg2"/>
            </a:solidFill>
          </c:spPr>
          <c:cat>
            <c:strRef>
              <c:f>Sheet1!$A$2:$A$10</c:f>
              <c:strCache>
                <c:ptCount val="9"/>
                <c:pt idx="0">
                  <c:v>0-14</c:v>
                </c:pt>
                <c:pt idx="1">
                  <c:v>15-19</c:v>
                </c:pt>
                <c:pt idx="2">
                  <c:v>20-29</c:v>
                </c:pt>
                <c:pt idx="3">
                  <c:v>30-39</c:v>
                </c:pt>
                <c:pt idx="4">
                  <c:v>40-49</c:v>
                </c:pt>
                <c:pt idx="5">
                  <c:v>50-59</c:v>
                </c:pt>
                <c:pt idx="6">
                  <c:v>60-69</c:v>
                </c:pt>
                <c:pt idx="7">
                  <c:v>70-79</c:v>
                </c:pt>
                <c:pt idx="8">
                  <c:v>80+</c:v>
                </c:pt>
              </c:strCache>
            </c:strRef>
          </c:cat>
          <c:val>
            <c:numRef>
              <c:f>Sheet1!$G$2:$G$10</c:f>
              <c:numCache>
                <c:formatCode>General</c:formatCode>
                <c:ptCount val="9"/>
                <c:pt idx="0">
                  <c:v>30</c:v>
                </c:pt>
                <c:pt idx="1">
                  <c:v>112</c:v>
                </c:pt>
                <c:pt idx="2">
                  <c:v>54</c:v>
                </c:pt>
                <c:pt idx="3">
                  <c:v>26</c:v>
                </c:pt>
                <c:pt idx="4">
                  <c:v>16</c:v>
                </c:pt>
                <c:pt idx="5">
                  <c:v>16</c:v>
                </c:pt>
                <c:pt idx="6">
                  <c:v>19</c:v>
                </c:pt>
                <c:pt idx="7">
                  <c:v>11</c:v>
                </c:pt>
                <c:pt idx="8">
                  <c:v>3</c:v>
                </c:pt>
              </c:numCache>
            </c:numRef>
          </c:val>
        </c:ser>
        <c:overlap val="100"/>
        <c:axId val="202720000"/>
        <c:axId val="202721536"/>
      </c:barChart>
      <c:catAx>
        <c:axId val="202720000"/>
        <c:scaling>
          <c:orientation val="minMax"/>
        </c:scaling>
        <c:axPos val="b"/>
        <c:tickLblPos val="low"/>
        <c:crossAx val="202721536"/>
        <c:crosses val="autoZero"/>
        <c:auto val="1"/>
        <c:lblAlgn val="ctr"/>
        <c:lblOffset val="100"/>
      </c:catAx>
      <c:valAx>
        <c:axId val="202721536"/>
        <c:scaling>
          <c:orientation val="minMax"/>
        </c:scaling>
        <c:axPos val="l"/>
        <c:numFmt formatCode="General" sourceLinked="1"/>
        <c:tickLblPos val="nextTo"/>
        <c:crossAx val="2027200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1127892700973141"/>
          <c:y val="3.9384595313539966E-2"/>
          <c:w val="0.36208131841167351"/>
          <c:h val="0.2129161792768868"/>
        </c:manualLayout>
      </c:layout>
      <c:overlay val="1"/>
    </c:legend>
    <c:plotVisOnly val="1"/>
  </c:chart>
  <c:txPr>
    <a:bodyPr/>
    <a:lstStyle/>
    <a:p>
      <a:pPr>
        <a:defRPr sz="1200">
          <a:solidFill>
            <a:schemeClr val="bg1"/>
          </a:solidFill>
        </a:defRPr>
      </a:pPr>
      <a:endParaRPr lang="en-US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AU"/>
  <c:chart>
    <c:autoTitleDeleted val="1"/>
    <c:plotArea>
      <c:layout>
        <c:manualLayout>
          <c:layoutTarget val="inner"/>
          <c:xMode val="edge"/>
          <c:yMode val="edge"/>
          <c:x val="8.361819878258675E-2"/>
          <c:y val="0.16595870767448184"/>
          <c:w val="0.89176100714279982"/>
          <c:h val="0.6902414984112385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Grew</c:v>
                </c:pt>
              </c:strCache>
            </c:strRef>
          </c:tx>
          <c:spPr>
            <a:solidFill>
              <a:schemeClr val="bg2"/>
            </a:solidFill>
          </c:spPr>
          <c:cat>
            <c:strRef>
              <c:f>Sheet1!$A$2:$A$4</c:f>
              <c:strCache>
                <c:ptCount val="3"/>
                <c:pt idx="0">
                  <c:v>Non-Alpha</c:v>
                </c:pt>
                <c:pt idx="1">
                  <c:v>1-2yr Alpha</c:v>
                </c:pt>
                <c:pt idx="2">
                  <c:v>3yr+ Alpha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0.22</c:v>
                </c:pt>
                <c:pt idx="1">
                  <c:v>0.21000000000000005</c:v>
                </c:pt>
                <c:pt idx="2">
                  <c:v>0.23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Stayed The Same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Non-Alpha</c:v>
                </c:pt>
                <c:pt idx="1">
                  <c:v>1-2yr Alpha</c:v>
                </c:pt>
                <c:pt idx="2">
                  <c:v>3yr+ Alpha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0.11</c:v>
                </c:pt>
                <c:pt idx="1">
                  <c:v>0.125</c:v>
                </c:pt>
                <c:pt idx="2">
                  <c:v>0.2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Declined</c:v>
                </c:pt>
              </c:strCache>
            </c:strRef>
          </c:tx>
          <c:spPr>
            <a:solidFill>
              <a:schemeClr val="accent1"/>
            </a:solidFill>
          </c:spPr>
          <c:cat>
            <c:strRef>
              <c:f>Sheet1!$A$2:$A$4</c:f>
              <c:strCache>
                <c:ptCount val="3"/>
                <c:pt idx="0">
                  <c:v>Non-Alpha</c:v>
                </c:pt>
                <c:pt idx="1">
                  <c:v>1-2yr Alpha</c:v>
                </c:pt>
                <c:pt idx="2">
                  <c:v>3yr+ Alpha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0.63000000000000023</c:v>
                </c:pt>
                <c:pt idx="1">
                  <c:v>0.62500000000000022</c:v>
                </c:pt>
                <c:pt idx="2">
                  <c:v>0.52500000000000002</c:v>
                </c:pt>
              </c:numCache>
            </c:numRef>
          </c:val>
        </c:ser>
        <c:gapWidth val="100"/>
        <c:axId val="202957568"/>
        <c:axId val="202959104"/>
      </c:barChart>
      <c:catAx>
        <c:axId val="202957568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202959104"/>
        <c:crosses val="autoZero"/>
        <c:auto val="1"/>
        <c:lblAlgn val="ctr"/>
        <c:lblOffset val="100"/>
        <c:tickLblSkip val="1"/>
        <c:tickMarkSkip val="1"/>
      </c:catAx>
      <c:valAx>
        <c:axId val="202959104"/>
        <c:scaling>
          <c:orientation val="minMax"/>
        </c:scaling>
        <c:axPos val="l"/>
        <c:numFmt formatCode="0%" sourceLinked="0"/>
        <c:tickLblPos val="nextTo"/>
        <c:crossAx val="202957568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71940824793832003"/>
          <c:y val="7.1359668228525186E-2"/>
          <c:w val="0.23047431170479196"/>
          <c:h val="0.24336025862431154"/>
        </c:manualLayout>
      </c:layout>
      <c:overlay val="1"/>
    </c:legend>
    <c:plotVisOnly val="1"/>
  </c:chart>
  <c:txPr>
    <a:bodyPr/>
    <a:lstStyle/>
    <a:p>
      <a:pPr>
        <a:defRPr sz="1200">
          <a:solidFill>
            <a:schemeClr val="bg1"/>
          </a:solidFill>
        </a:defRPr>
      </a:pPr>
      <a:endParaRPr lang="en-US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AU"/>
  <c:chart>
    <c:autoTitleDeleted val="1"/>
    <c:plotArea>
      <c:layout>
        <c:manualLayout>
          <c:layoutTarget val="inner"/>
          <c:xMode val="edge"/>
          <c:yMode val="edge"/>
          <c:x val="8.2548482054653746E-2"/>
          <c:y val="0.14602013537089908"/>
          <c:w val="0.87747790013706217"/>
          <c:h val="0.71213423654306718"/>
        </c:manualLayout>
      </c:layout>
      <c:scatterChart>
        <c:scatterStyle val="lineMarker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Sheet1!$A$2:$A$9</c:f>
              <c:numCache>
                <c:formatCode>General</c:formatCode>
                <c:ptCount val="8"/>
                <c:pt idx="0">
                  <c:v>0.7200000000000002</c:v>
                </c:pt>
                <c:pt idx="2">
                  <c:v>0.62000000000000022</c:v>
                </c:pt>
                <c:pt idx="3">
                  <c:v>0.46</c:v>
                </c:pt>
                <c:pt idx="4">
                  <c:v>0.4300000000000001</c:v>
                </c:pt>
                <c:pt idx="5">
                  <c:v>0.12000000000000002</c:v>
                </c:pt>
                <c:pt idx="6">
                  <c:v>0.64000000000000024</c:v>
                </c:pt>
                <c:pt idx="7">
                  <c:v>0.41000000000000009</c:v>
                </c:pt>
              </c:numCache>
            </c:numRef>
          </c:xVal>
          <c:yVal>
            <c:numRef>
              <c:f>Sheet1!$B$2:$B$9</c:f>
              <c:numCache>
                <c:formatCode>General</c:formatCode>
                <c:ptCount val="8"/>
                <c:pt idx="0">
                  <c:v>0.28000000000000008</c:v>
                </c:pt>
                <c:pt idx="1">
                  <c:v>0.29000000000000009</c:v>
                </c:pt>
                <c:pt idx="2">
                  <c:v>9.0000000000000024E-2</c:v>
                </c:pt>
                <c:pt idx="3">
                  <c:v>-7.0000000000000021E-2</c:v>
                </c:pt>
                <c:pt idx="4">
                  <c:v>-0.23</c:v>
                </c:pt>
                <c:pt idx="5">
                  <c:v>-0.23</c:v>
                </c:pt>
                <c:pt idx="6">
                  <c:v>3.0000000000000002E-2</c:v>
                </c:pt>
                <c:pt idx="7">
                  <c:v>-0.19</c:v>
                </c:pt>
              </c:numCache>
            </c:numRef>
          </c:yVal>
        </c:ser>
        <c:axId val="203027200"/>
        <c:axId val="203028736"/>
      </c:scatterChart>
      <c:valAx>
        <c:axId val="203027200"/>
        <c:scaling>
          <c:orientation val="minMax"/>
          <c:max val="0.8"/>
          <c:min val="0.4"/>
        </c:scaling>
        <c:axPos val="b"/>
        <c:numFmt formatCode="0%" sourceLinked="0"/>
        <c:tickLblPos val="nextTo"/>
        <c:crossAx val="203028736"/>
        <c:crossesAt val="-0.4"/>
        <c:crossBetween val="midCat"/>
        <c:majorUnit val="0.2"/>
      </c:valAx>
      <c:valAx>
        <c:axId val="203028736"/>
        <c:scaling>
          <c:orientation val="minMax"/>
          <c:max val="0.4"/>
          <c:min val="-0.4"/>
        </c:scaling>
        <c:axPos val="l"/>
        <c:numFmt formatCode="0%" sourceLinked="0"/>
        <c:tickLblPos val="nextTo"/>
        <c:crossAx val="203027200"/>
        <c:crosses val="autoZero"/>
        <c:crossBetween val="midCat"/>
        <c:majorUnit val="0.2"/>
      </c:valAx>
    </c:plotArea>
    <c:plotVisOnly val="1"/>
  </c:chart>
  <c:txPr>
    <a:bodyPr/>
    <a:lstStyle/>
    <a:p>
      <a:pPr>
        <a:defRPr sz="1400">
          <a:solidFill>
            <a:schemeClr val="bg1"/>
          </a:solidFill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AU"/>
  <c:chart>
    <c:autoTitleDeleted val="1"/>
    <c:plotArea>
      <c:layout>
        <c:manualLayout>
          <c:layoutTarget val="inner"/>
          <c:xMode val="edge"/>
          <c:yMode val="edge"/>
          <c:x val="0.11726089373205542"/>
          <c:y val="0.11722991760448541"/>
          <c:w val="0.80535946774772849"/>
          <c:h val="0.67584000709240999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Denomination</c:v>
                </c:pt>
              </c:strCache>
            </c:strRef>
          </c:tx>
          <c:marker>
            <c:symbol val="none"/>
          </c:marker>
          <c:cat>
            <c:strRef>
              <c:f>Sheet1!$A$2:$A$9</c:f>
              <c:strCache>
                <c:ptCount val="8"/>
                <c:pt idx="0">
                  <c:v>15-19 % eq.</c:v>
                </c:pt>
                <c:pt idx="1">
                  <c:v>20-29</c:v>
                </c:pt>
                <c:pt idx="2">
                  <c:v>30-39</c:v>
                </c:pt>
                <c:pt idx="3">
                  <c:v>40-49</c:v>
                </c:pt>
                <c:pt idx="4">
                  <c:v>50-59</c:v>
                </c:pt>
                <c:pt idx="5">
                  <c:v>60-69</c:v>
                </c:pt>
                <c:pt idx="6">
                  <c:v>70-79</c:v>
                </c:pt>
                <c:pt idx="7">
                  <c:v>80</c:v>
                </c:pt>
              </c:strCache>
            </c:strRef>
          </c:cat>
          <c:val>
            <c:numRef>
              <c:f>Sheet1!$B$2:$B$9</c:f>
              <c:numCache>
                <c:formatCode>0.0000%</c:formatCode>
                <c:ptCount val="8"/>
                <c:pt idx="0" formatCode="0%">
                  <c:v>0.1</c:v>
                </c:pt>
                <c:pt idx="1">
                  <c:v>0.1</c:v>
                </c:pt>
                <c:pt idx="2">
                  <c:v>0.1</c:v>
                </c:pt>
                <c:pt idx="3">
                  <c:v>0.125</c:v>
                </c:pt>
                <c:pt idx="4" formatCode="0%">
                  <c:v>0.15000000000000024</c:v>
                </c:pt>
                <c:pt idx="5" formatCode="0%">
                  <c:v>0.19</c:v>
                </c:pt>
                <c:pt idx="6" formatCode="0.000%">
                  <c:v>0.18000000000000024</c:v>
                </c:pt>
                <c:pt idx="7" formatCode="0%">
                  <c:v>0.1</c:v>
                </c:pt>
              </c:numCache>
            </c:numRef>
          </c:val>
        </c:ser>
        <c:marker val="1"/>
        <c:axId val="157065984"/>
        <c:axId val="157067520"/>
      </c:lineChart>
      <c:catAx>
        <c:axId val="157065984"/>
        <c:scaling>
          <c:orientation val="minMax"/>
        </c:scaling>
        <c:axPos val="b"/>
        <c:numFmt formatCode="General" sourceLinked="1"/>
        <c:tickLblPos val="nextTo"/>
        <c:crossAx val="157067520"/>
        <c:crosses val="autoZero"/>
        <c:auto val="1"/>
        <c:lblAlgn val="ctr"/>
        <c:lblOffset val="100"/>
        <c:tickMarkSkip val="1"/>
      </c:catAx>
      <c:valAx>
        <c:axId val="157067520"/>
        <c:scaling>
          <c:orientation val="minMax"/>
        </c:scaling>
        <c:axPos val="l"/>
        <c:numFmt formatCode="0%" sourceLinked="1"/>
        <c:tickLblPos val="nextTo"/>
        <c:crossAx val="157065984"/>
        <c:crosses val="autoZero"/>
        <c:crossBetween val="midCat"/>
      </c:valAx>
    </c:plotArea>
    <c:plotVisOnly val="1"/>
  </c:chart>
  <c:txPr>
    <a:bodyPr/>
    <a:lstStyle/>
    <a:p>
      <a:pPr>
        <a:defRPr sz="1600">
          <a:solidFill>
            <a:schemeClr val="bg1"/>
          </a:solidFill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AU"/>
  <c:chart>
    <c:plotArea>
      <c:layout>
        <c:manualLayout>
          <c:layoutTarget val="inner"/>
          <c:xMode val="edge"/>
          <c:yMode val="edge"/>
          <c:x val="8.361819878258657E-2"/>
          <c:y val="0.16595870767448184"/>
          <c:w val="0.77774028191778599"/>
          <c:h val="0.71130337056291026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Attendance</c:v>
                </c:pt>
              </c:strCache>
            </c:strRef>
          </c:tx>
          <c:marker>
            <c:symbol val="none"/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1954</c:v>
                </c:pt>
                <c:pt idx="1">
                  <c:v>1961</c:v>
                </c:pt>
                <c:pt idx="2">
                  <c:v>1966</c:v>
                </c:pt>
                <c:pt idx="3">
                  <c:v>1971</c:v>
                </c:pt>
                <c:pt idx="4">
                  <c:v>1976</c:v>
                </c:pt>
                <c:pt idx="5">
                  <c:v>1981</c:v>
                </c:pt>
                <c:pt idx="6">
                  <c:v>1986</c:v>
                </c:pt>
                <c:pt idx="7">
                  <c:v>1991</c:v>
                </c:pt>
                <c:pt idx="8">
                  <c:v>1996</c:v>
                </c:pt>
                <c:pt idx="9">
                  <c:v>2001</c:v>
                </c:pt>
                <c:pt idx="10">
                  <c:v>2006</c:v>
                </c:pt>
              </c:numCache>
            </c:numRef>
          </c:cat>
          <c:val>
            <c:numRef>
              <c:f>Sheet1!$B$2:$B$12</c:f>
              <c:numCache>
                <c:formatCode>0%</c:formatCode>
                <c:ptCount val="11"/>
                <c:pt idx="0">
                  <c:v>1</c:v>
                </c:pt>
                <c:pt idx="1">
                  <c:v>0.98176319094331133</c:v>
                </c:pt>
                <c:pt idx="2">
                  <c:v>0.6375716116986816</c:v>
                </c:pt>
                <c:pt idx="3">
                  <c:v>0.75123629276152504</c:v>
                </c:pt>
                <c:pt idx="4">
                  <c:v>0.55094468146077291</c:v>
                </c:pt>
                <c:pt idx="5">
                  <c:v>0.52565292141222719</c:v>
                </c:pt>
                <c:pt idx="6">
                  <c:v>0.45081989307447573</c:v>
                </c:pt>
                <c:pt idx="7">
                  <c:v>0.51947798566803549</c:v>
                </c:pt>
                <c:pt idx="8">
                  <c:v>0.53963588043351296</c:v>
                </c:pt>
                <c:pt idx="9">
                  <c:v>0.36906264254367033</c:v>
                </c:pt>
                <c:pt idx="10">
                  <c:v>0.28857045462653103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Births to stable marriages</c:v>
                </c:pt>
              </c:strCache>
            </c:strRef>
          </c:tx>
          <c:marker>
            <c:symbol val="none"/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1954</c:v>
                </c:pt>
                <c:pt idx="1">
                  <c:v>1961</c:v>
                </c:pt>
                <c:pt idx="2">
                  <c:v>1966</c:v>
                </c:pt>
                <c:pt idx="3">
                  <c:v>1971</c:v>
                </c:pt>
                <c:pt idx="4">
                  <c:v>1976</c:v>
                </c:pt>
                <c:pt idx="5">
                  <c:v>1981</c:v>
                </c:pt>
                <c:pt idx="6">
                  <c:v>1986</c:v>
                </c:pt>
                <c:pt idx="7">
                  <c:v>1991</c:v>
                </c:pt>
                <c:pt idx="8">
                  <c:v>1996</c:v>
                </c:pt>
                <c:pt idx="9">
                  <c:v>2001</c:v>
                </c:pt>
                <c:pt idx="10">
                  <c:v>2006</c:v>
                </c:pt>
              </c:numCache>
            </c:numRef>
          </c:cat>
          <c:val>
            <c:numRef>
              <c:f>Sheet1!$C$2:$C$12</c:f>
              <c:numCache>
                <c:formatCode>0%</c:formatCode>
                <c:ptCount val="11"/>
                <c:pt idx="0">
                  <c:v>1</c:v>
                </c:pt>
                <c:pt idx="1">
                  <c:v>0.99045161290322603</c:v>
                </c:pt>
                <c:pt idx="2">
                  <c:v>0.79673332075708958</c:v>
                </c:pt>
                <c:pt idx="3">
                  <c:v>0.89364055299539291</c:v>
                </c:pt>
                <c:pt idx="4">
                  <c:v>0.39526409074796254</c:v>
                </c:pt>
                <c:pt idx="5">
                  <c:v>0.48886438133750093</c:v>
                </c:pt>
                <c:pt idx="6">
                  <c:v>0.53614189872254403</c:v>
                </c:pt>
                <c:pt idx="7">
                  <c:v>0.50822588610115504</c:v>
                </c:pt>
                <c:pt idx="8">
                  <c:v>0.41056295583016833</c:v>
                </c:pt>
                <c:pt idx="9">
                  <c:v>0.35934412721954473</c:v>
                </c:pt>
                <c:pt idx="10">
                  <c:v>0.38192853263821053</c:v>
                </c:pt>
              </c:numCache>
            </c:numRef>
          </c:val>
        </c:ser>
        <c:marker val="1"/>
        <c:axId val="161417856"/>
        <c:axId val="161431936"/>
      </c:lineChart>
      <c:catAx>
        <c:axId val="161417856"/>
        <c:scaling>
          <c:orientation val="minMax"/>
        </c:scaling>
        <c:axPos val="b"/>
        <c:numFmt formatCode="General" sourceLinked="1"/>
        <c:tickLblPos val="nextTo"/>
        <c:crossAx val="161431936"/>
        <c:crosses val="autoZero"/>
        <c:auto val="1"/>
        <c:lblAlgn val="ctr"/>
        <c:lblOffset val="100"/>
        <c:tickLblSkip val="1"/>
        <c:tickMarkSkip val="1"/>
      </c:catAx>
      <c:valAx>
        <c:axId val="161431936"/>
        <c:scaling>
          <c:orientation val="minMax"/>
        </c:scaling>
        <c:axPos val="l"/>
        <c:numFmt formatCode="0%" sourceLinked="1"/>
        <c:tickLblPos val="nextTo"/>
        <c:crossAx val="161417856"/>
        <c:crosses val="autoZero"/>
        <c:crossBetween val="midCat"/>
        <c:majorUnit val="0.2"/>
      </c:valAx>
    </c:plotArea>
    <c:legend>
      <c:legendPos val="r"/>
      <c:layout>
        <c:manualLayout>
          <c:xMode val="edge"/>
          <c:yMode val="edge"/>
          <c:x val="0.6601890068292946"/>
          <c:y val="0.17926472506793995"/>
          <c:w val="0.26067272650230461"/>
          <c:h val="0.27990841126041838"/>
        </c:manualLayout>
      </c:layout>
    </c:legend>
    <c:plotVisOnly val="1"/>
  </c:chart>
  <c:txPr>
    <a:bodyPr/>
    <a:lstStyle/>
    <a:p>
      <a:pPr>
        <a:defRPr sz="1400">
          <a:solidFill>
            <a:schemeClr val="bg1"/>
          </a:solidFill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AU"/>
  <c:chart>
    <c:plotArea>
      <c:layout>
        <c:manualLayout>
          <c:layoutTarget val="inner"/>
          <c:xMode val="edge"/>
          <c:yMode val="edge"/>
          <c:x val="5.6811507963964961E-2"/>
          <c:y val="0.14442716332285091"/>
          <c:w val="0.71272943666639643"/>
          <c:h val="0.69086012855204249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Anglican</c:v>
                </c:pt>
              </c:strCache>
            </c:strRef>
          </c:tx>
          <c:spPr>
            <a:ln>
              <a:solidFill>
                <a:schemeClr val="accent1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1901</c:v>
                </c:pt>
                <c:pt idx="1">
                  <c:v>1911</c:v>
                </c:pt>
                <c:pt idx="2">
                  <c:v>1921</c:v>
                </c:pt>
                <c:pt idx="3">
                  <c:v>1933</c:v>
                </c:pt>
                <c:pt idx="4">
                  <c:v>1947</c:v>
                </c:pt>
                <c:pt idx="5">
                  <c:v>1954</c:v>
                </c:pt>
                <c:pt idx="6">
                  <c:v>1961</c:v>
                </c:pt>
                <c:pt idx="7">
                  <c:v>1966</c:v>
                </c:pt>
                <c:pt idx="8">
                  <c:v>1971</c:v>
                </c:pt>
                <c:pt idx="9">
                  <c:v>1976</c:v>
                </c:pt>
                <c:pt idx="10">
                  <c:v>1981</c:v>
                </c:pt>
                <c:pt idx="11">
                  <c:v>1986</c:v>
                </c:pt>
                <c:pt idx="12">
                  <c:v>1991</c:v>
                </c:pt>
                <c:pt idx="13">
                  <c:v>1996</c:v>
                </c:pt>
                <c:pt idx="14">
                  <c:v>2001</c:v>
                </c:pt>
                <c:pt idx="15">
                  <c:v>2006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1.4981985999999998</c:v>
                </c:pt>
                <c:pt idx="1">
                  <c:v>1.7107199999999998</c:v>
                </c:pt>
                <c:pt idx="2">
                  <c:v>2.3754008999999967</c:v>
                </c:pt>
                <c:pt idx="3">
                  <c:v>2.5657326</c:v>
                </c:pt>
                <c:pt idx="4">
                  <c:v>2.9559659999999957</c:v>
                </c:pt>
                <c:pt idx="5">
                  <c:v>3.4058834999999967</c:v>
                </c:pt>
                <c:pt idx="6">
                  <c:v>3.667361800000005</c:v>
                </c:pt>
                <c:pt idx="7">
                  <c:v>3.8858324999999967</c:v>
                </c:pt>
                <c:pt idx="8">
                  <c:v>3.9542359999999968</c:v>
                </c:pt>
                <c:pt idx="9">
                  <c:v>3.7529067999999999</c:v>
                </c:pt>
                <c:pt idx="10">
                  <c:v>3.8044142999999999</c:v>
                </c:pt>
                <c:pt idx="11">
                  <c:v>3.7289258000000012</c:v>
                </c:pt>
                <c:pt idx="12">
                  <c:v>4.0103714000000004</c:v>
                </c:pt>
                <c:pt idx="13">
                  <c:v>3.9056159999999962</c:v>
                </c:pt>
                <c:pt idx="14">
                  <c:v>3.8852243999999998</c:v>
                </c:pt>
                <c:pt idx="15">
                  <c:v>3.7129410999999997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Catholic</c:v>
                </c:pt>
              </c:strCache>
            </c:strRef>
          </c:tx>
          <c:spPr>
            <a:ln>
              <a:solidFill>
                <a:schemeClr val="accent2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1901</c:v>
                </c:pt>
                <c:pt idx="1">
                  <c:v>1911</c:v>
                </c:pt>
                <c:pt idx="2">
                  <c:v>1921</c:v>
                </c:pt>
                <c:pt idx="3">
                  <c:v>1933</c:v>
                </c:pt>
                <c:pt idx="4">
                  <c:v>1947</c:v>
                </c:pt>
                <c:pt idx="5">
                  <c:v>1954</c:v>
                </c:pt>
                <c:pt idx="6">
                  <c:v>1961</c:v>
                </c:pt>
                <c:pt idx="7">
                  <c:v>1966</c:v>
                </c:pt>
                <c:pt idx="8">
                  <c:v>1971</c:v>
                </c:pt>
                <c:pt idx="9">
                  <c:v>1976</c:v>
                </c:pt>
                <c:pt idx="10">
                  <c:v>1981</c:v>
                </c:pt>
                <c:pt idx="11">
                  <c:v>1986</c:v>
                </c:pt>
                <c:pt idx="12">
                  <c:v>1991</c:v>
                </c:pt>
                <c:pt idx="13">
                  <c:v>1996</c:v>
                </c:pt>
                <c:pt idx="14">
                  <c:v>2001</c:v>
                </c:pt>
                <c:pt idx="15">
                  <c:v>2006</c:v>
                </c:pt>
              </c:numCache>
            </c:numRef>
          </c:cat>
          <c:val>
            <c:numRef>
              <c:f>Sheet1!$C$2:$C$17</c:f>
              <c:numCache>
                <c:formatCode>General</c:formatCode>
                <c:ptCount val="16"/>
                <c:pt idx="0">
                  <c:v>0.85665259999999999</c:v>
                </c:pt>
                <c:pt idx="1">
                  <c:v>0.99792000000000003</c:v>
                </c:pt>
                <c:pt idx="2">
                  <c:v>1.1795469000000001</c:v>
                </c:pt>
                <c:pt idx="3">
                  <c:v>1.2994408</c:v>
                </c:pt>
                <c:pt idx="4">
                  <c:v>1.5840945999999998</c:v>
                </c:pt>
                <c:pt idx="5">
                  <c:v>2.0579084999999977</c:v>
                </c:pt>
                <c:pt idx="6">
                  <c:v>2.6165417999999998</c:v>
                </c:pt>
                <c:pt idx="7">
                  <c:v>3.0390689999999947</c:v>
                </c:pt>
                <c:pt idx="8">
                  <c:v>3.4440119999999999</c:v>
                </c:pt>
                <c:pt idx="9">
                  <c:v>3.4819388</c:v>
                </c:pt>
                <c:pt idx="10">
                  <c:v>3.789838</c:v>
                </c:pt>
                <c:pt idx="11">
                  <c:v>4.0565720000000001</c:v>
                </c:pt>
                <c:pt idx="12">
                  <c:v>4.6001318999999876</c:v>
                </c:pt>
                <c:pt idx="13">
                  <c:v>4.7932560000000004</c:v>
                </c:pt>
                <c:pt idx="14">
                  <c:v>4.9926072000000001</c:v>
                </c:pt>
                <c:pt idx="15">
                  <c:v>5.1226674000000001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Other Religion</c:v>
                </c:pt>
              </c:strCache>
            </c:strRef>
          </c:tx>
          <c:spPr>
            <a:ln>
              <a:solidFill>
                <a:schemeClr val="accent6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1901</c:v>
                </c:pt>
                <c:pt idx="1">
                  <c:v>1911</c:v>
                </c:pt>
                <c:pt idx="2">
                  <c:v>1921</c:v>
                </c:pt>
                <c:pt idx="3">
                  <c:v>1933</c:v>
                </c:pt>
                <c:pt idx="4">
                  <c:v>1947</c:v>
                </c:pt>
                <c:pt idx="5">
                  <c:v>1954</c:v>
                </c:pt>
                <c:pt idx="6">
                  <c:v>1961</c:v>
                </c:pt>
                <c:pt idx="7">
                  <c:v>1966</c:v>
                </c:pt>
                <c:pt idx="8">
                  <c:v>1971</c:v>
                </c:pt>
                <c:pt idx="9">
                  <c:v>1976</c:v>
                </c:pt>
                <c:pt idx="10">
                  <c:v>1981</c:v>
                </c:pt>
                <c:pt idx="11">
                  <c:v>1986</c:v>
                </c:pt>
                <c:pt idx="12">
                  <c:v>1991</c:v>
                </c:pt>
                <c:pt idx="13">
                  <c:v>1996</c:v>
                </c:pt>
                <c:pt idx="14">
                  <c:v>2001</c:v>
                </c:pt>
                <c:pt idx="15">
                  <c:v>2006</c:v>
                </c:pt>
              </c:numCache>
            </c:numRef>
          </c:cat>
          <c:val>
            <c:numRef>
              <c:f>Sheet1!$D$2:$D$17</c:f>
              <c:numCache>
                <c:formatCode>General</c:formatCode>
                <c:ptCount val="16"/>
                <c:pt idx="0">
                  <c:v>5.2833200000000108E-2</c:v>
                </c:pt>
                <c:pt idx="1">
                  <c:v>3.5640000000000012E-2</c:v>
                </c:pt>
                <c:pt idx="2">
                  <c:v>3.8049899999999998E-2</c:v>
                </c:pt>
                <c:pt idx="3">
                  <c:v>2.6519200000000038E-2</c:v>
                </c:pt>
                <c:pt idx="4">
                  <c:v>3.7897000000000063E-2</c:v>
                </c:pt>
                <c:pt idx="5">
                  <c:v>5.3919000000000002E-2</c:v>
                </c:pt>
                <c:pt idx="6">
                  <c:v>7.3557399999999995E-2</c:v>
                </c:pt>
                <c:pt idx="7">
                  <c:v>8.1196500000000005E-2</c:v>
                </c:pt>
                <c:pt idx="8">
                  <c:v>0.1020448</c:v>
                </c:pt>
                <c:pt idx="9">
                  <c:v>0.13548399999999999</c:v>
                </c:pt>
                <c:pt idx="10">
                  <c:v>0.20406820000000031</c:v>
                </c:pt>
                <c:pt idx="11">
                  <c:v>0.31204400000000032</c:v>
                </c:pt>
                <c:pt idx="12">
                  <c:v>0.43810780000000032</c:v>
                </c:pt>
                <c:pt idx="13">
                  <c:v>0.62134800000000112</c:v>
                </c:pt>
                <c:pt idx="14">
                  <c:v>0.91969080000000125</c:v>
                </c:pt>
                <c:pt idx="15">
                  <c:v>1.1118967999999974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Not stated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1901</c:v>
                </c:pt>
                <c:pt idx="1">
                  <c:v>1911</c:v>
                </c:pt>
                <c:pt idx="2">
                  <c:v>1921</c:v>
                </c:pt>
                <c:pt idx="3">
                  <c:v>1933</c:v>
                </c:pt>
                <c:pt idx="4">
                  <c:v>1947</c:v>
                </c:pt>
                <c:pt idx="5">
                  <c:v>1954</c:v>
                </c:pt>
                <c:pt idx="6">
                  <c:v>1961</c:v>
                </c:pt>
                <c:pt idx="7">
                  <c:v>1966</c:v>
                </c:pt>
                <c:pt idx="8">
                  <c:v>1971</c:v>
                </c:pt>
                <c:pt idx="9">
                  <c:v>1976</c:v>
                </c:pt>
                <c:pt idx="10">
                  <c:v>1981</c:v>
                </c:pt>
                <c:pt idx="11">
                  <c:v>1986</c:v>
                </c:pt>
                <c:pt idx="12">
                  <c:v>1991</c:v>
                </c:pt>
                <c:pt idx="13">
                  <c:v>1996</c:v>
                </c:pt>
                <c:pt idx="14">
                  <c:v>2001</c:v>
                </c:pt>
                <c:pt idx="15">
                  <c:v>2006</c:v>
                </c:pt>
              </c:numCache>
            </c:numRef>
          </c:cat>
          <c:val>
            <c:numRef>
              <c:f>Sheet1!$E$2:$E$17</c:f>
              <c:numCache>
                <c:formatCode>General</c:formatCode>
                <c:ptCount val="16"/>
                <c:pt idx="0">
                  <c:v>9.4000000000000028E-2</c:v>
                </c:pt>
                <c:pt idx="1">
                  <c:v>0.14700000000000021</c:v>
                </c:pt>
                <c:pt idx="2">
                  <c:v>0.125</c:v>
                </c:pt>
                <c:pt idx="3">
                  <c:v>0.87500000000000111</c:v>
                </c:pt>
                <c:pt idx="4">
                  <c:v>0.872000000000001</c:v>
                </c:pt>
                <c:pt idx="5">
                  <c:v>0.90800000000000003</c:v>
                </c:pt>
                <c:pt idx="6">
                  <c:v>1.1659999999999977</c:v>
                </c:pt>
                <c:pt idx="7">
                  <c:v>1.288</c:v>
                </c:pt>
                <c:pt idx="8">
                  <c:v>1.6579999999999977</c:v>
                </c:pt>
                <c:pt idx="9">
                  <c:v>2.7640000000000002</c:v>
                </c:pt>
                <c:pt idx="10">
                  <c:v>3.2359999999999998</c:v>
                </c:pt>
                <c:pt idx="11">
                  <c:v>3.9159999999999977</c:v>
                </c:pt>
                <c:pt idx="12">
                  <c:v>3.9430000000000001</c:v>
                </c:pt>
                <c:pt idx="13">
                  <c:v>4.5449999999999955</c:v>
                </c:pt>
                <c:pt idx="14">
                  <c:v>5.0860000000000003</c:v>
                </c:pt>
                <c:pt idx="15">
                  <c:v>6.0759999999999996</c:v>
                </c:pt>
              </c:numCache>
            </c:numRef>
          </c:val>
        </c:ser>
        <c:marker val="1"/>
        <c:axId val="170748928"/>
        <c:axId val="170754816"/>
      </c:lineChart>
      <c:catAx>
        <c:axId val="170748928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70754816"/>
        <c:crosses val="autoZero"/>
        <c:auto val="1"/>
        <c:lblAlgn val="ctr"/>
        <c:lblOffset val="100"/>
      </c:catAx>
      <c:valAx>
        <c:axId val="170754816"/>
        <c:scaling>
          <c:orientation val="minMax"/>
        </c:scaling>
        <c:axPos val="l"/>
        <c:numFmt formatCode="General" sourceLinked="1"/>
        <c:tickLblPos val="nextTo"/>
        <c:crossAx val="1707489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507628689576471"/>
          <c:y val="0.12686571702130953"/>
          <c:w val="0.16172231985940291"/>
          <c:h val="0.43837007653362792"/>
        </c:manualLayout>
      </c:layout>
    </c:legend>
    <c:plotVisOnly val="1"/>
  </c:chart>
  <c:txPr>
    <a:bodyPr/>
    <a:lstStyle/>
    <a:p>
      <a:pPr>
        <a:defRPr sz="1200">
          <a:solidFill>
            <a:schemeClr val="bg1"/>
          </a:solidFill>
        </a:defRPr>
      </a:pPr>
      <a:endParaRPr lang="en-US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AU"/>
  <c:chart>
    <c:plotArea>
      <c:layout>
        <c:manualLayout>
          <c:layoutTarget val="inner"/>
          <c:xMode val="edge"/>
          <c:yMode val="edge"/>
          <c:x val="0.32022278356771194"/>
          <c:y val="0.11337119310806883"/>
          <c:w val="0.36307168916095262"/>
          <c:h val="0.72470972207173756"/>
        </c:manualLayout>
      </c:layout>
      <c:radarChart>
        <c:radarStyle val="marker"/>
        <c:ser>
          <c:idx val="0"/>
          <c:order val="0"/>
          <c:tx>
            <c:strRef>
              <c:f>Sheet1!$B$1</c:f>
              <c:strCache>
                <c:ptCount val="1"/>
                <c:pt idx="0">
                  <c:v>Agree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Community Service</c:v>
                </c:pt>
                <c:pt idx="1">
                  <c:v>Inspiring
Christian</c:v>
                </c:pt>
                <c:pt idx="2">
                  <c:v>Clear &amp; Open</c:v>
                </c:pt>
                <c:pt idx="3">
                  <c:v>Aware &amp;
Committed
To Plan</c:v>
                </c:pt>
                <c:pt idx="4">
                  <c:v>Small Groups</c:v>
                </c:pt>
                <c:pt idx="5">
                  <c:v>Private Devotions
Frequent</c:v>
                </c:pt>
                <c:pt idx="6">
                  <c:v>Much Personal
Growth In Past Year</c:v>
                </c:pt>
                <c:pt idx="7">
                  <c:v>10% of Net Income</c:v>
                </c:pt>
                <c:pt idx="8">
                  <c:v>Engagement</c:v>
                </c:pt>
                <c:pt idx="9">
                  <c:v>Always Look </c:v>
                </c:pt>
                <c:pt idx="10">
                  <c:v>Follow
Drifters Up</c:v>
                </c:pt>
                <c:pt idx="11">
                  <c:v>Most Value
Outreach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18</c:v>
                </c:pt>
                <c:pt idx="1">
                  <c:v>89</c:v>
                </c:pt>
                <c:pt idx="2">
                  <c:v>85</c:v>
                </c:pt>
                <c:pt idx="3">
                  <c:v>40</c:v>
                </c:pt>
                <c:pt idx="4">
                  <c:v>61</c:v>
                </c:pt>
                <c:pt idx="5">
                  <c:v>46</c:v>
                </c:pt>
                <c:pt idx="6">
                  <c:v>39</c:v>
                </c:pt>
                <c:pt idx="7">
                  <c:v>22</c:v>
                </c:pt>
                <c:pt idx="8">
                  <c:v>18</c:v>
                </c:pt>
                <c:pt idx="9">
                  <c:v>17</c:v>
                </c:pt>
                <c:pt idx="10">
                  <c:v>13</c:v>
                </c:pt>
                <c:pt idx="11">
                  <c:v>15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Strongly
Agree</c:v>
                </c:pt>
              </c:strCache>
            </c:strRef>
          </c:tx>
          <c:spPr>
            <a:ln w="12700">
              <a:solidFill>
                <a:srgbClr val="FFC00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Community Service</c:v>
                </c:pt>
                <c:pt idx="1">
                  <c:v>Inspiring
Christian</c:v>
                </c:pt>
                <c:pt idx="2">
                  <c:v>Clear &amp; Open</c:v>
                </c:pt>
                <c:pt idx="3">
                  <c:v>Aware &amp;
Committed
To Plan</c:v>
                </c:pt>
                <c:pt idx="4">
                  <c:v>Small Groups</c:v>
                </c:pt>
                <c:pt idx="5">
                  <c:v>Private Devotions
Frequent</c:v>
                </c:pt>
                <c:pt idx="6">
                  <c:v>Much Personal
Growth In Past Year</c:v>
                </c:pt>
                <c:pt idx="7">
                  <c:v>10% of Net Income</c:v>
                </c:pt>
                <c:pt idx="8">
                  <c:v>Engagement</c:v>
                </c:pt>
                <c:pt idx="9">
                  <c:v>Always Look </c:v>
                </c:pt>
                <c:pt idx="10">
                  <c:v>Follow
Drifters Up</c:v>
                </c:pt>
                <c:pt idx="11">
                  <c:v>Most Value
Outreach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18</c:v>
                </c:pt>
                <c:pt idx="1">
                  <c:v>48</c:v>
                </c:pt>
                <c:pt idx="2">
                  <c:v>55</c:v>
                </c:pt>
                <c:pt idx="3">
                  <c:v>40</c:v>
                </c:pt>
              </c:numCache>
            </c:numRef>
          </c:val>
        </c:ser>
        <c:axId val="178992640"/>
        <c:axId val="178994176"/>
      </c:radarChart>
      <c:catAx>
        <c:axId val="178992640"/>
        <c:scaling>
          <c:orientation val="minMax"/>
        </c:scaling>
        <c:axPos val="b"/>
        <c:majorGridlines/>
        <c:numFmt formatCode="d/mm/yyyy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994176"/>
        <c:crosses val="autoZero"/>
        <c:auto val="1"/>
        <c:lblAlgn val="ctr"/>
        <c:lblOffset val="100"/>
      </c:catAx>
      <c:valAx>
        <c:axId val="178994176"/>
        <c:scaling>
          <c:orientation val="minMax"/>
        </c:scaling>
        <c:axPos val="l"/>
        <c:majorGridlines/>
        <c:numFmt formatCode="General" sourceLinked="1"/>
        <c:majorTickMark val="cross"/>
        <c:tickLblPos val="none"/>
        <c:crossAx val="178992640"/>
        <c:crosses val="autoZero"/>
        <c:crossBetween val="between"/>
        <c:majorUnit val="50"/>
      </c:valAx>
    </c:plotArea>
    <c:legend>
      <c:legendPos val="r"/>
      <c:layout>
        <c:manualLayout>
          <c:xMode val="edge"/>
          <c:yMode val="edge"/>
          <c:x val="2.0231147437014209E-4"/>
          <c:y val="0.29965737143413107"/>
          <c:w val="0.13370849810663638"/>
          <c:h val="0.20761809574141149"/>
        </c:manualLayout>
      </c:layout>
      <c:overlay val="1"/>
    </c:legend>
    <c:plotVisOnly val="1"/>
  </c:chart>
  <c:txPr>
    <a:bodyPr/>
    <a:lstStyle/>
    <a:p>
      <a:pPr>
        <a:defRPr sz="1400">
          <a:solidFill>
            <a:schemeClr val="bg1"/>
          </a:solidFill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AU"/>
  <c:chart>
    <c:autoTitleDeleted val="1"/>
    <c:plotArea>
      <c:layout>
        <c:manualLayout>
          <c:layoutTarget val="inner"/>
          <c:xMode val="edge"/>
          <c:yMode val="edge"/>
          <c:x val="8.3618198782586625E-2"/>
          <c:y val="0.16595870767448184"/>
          <c:w val="0.80763696043695876"/>
          <c:h val="0.50770527309674762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Percent of Australians Attending In The Last Year</c:v>
                </c:pt>
              </c:strCache>
            </c:strRef>
          </c:tx>
          <c:spPr>
            <a:solidFill>
              <a:schemeClr val="bg2"/>
            </a:solidFill>
          </c:spPr>
          <c:dPt>
            <c:idx val="0"/>
            <c:spPr>
              <a:solidFill>
                <a:schemeClr val="accent1"/>
              </a:solidFill>
            </c:spPr>
          </c:dPt>
          <c:dPt>
            <c:idx val="3"/>
            <c:spPr>
              <a:solidFill>
                <a:schemeClr val="accent1"/>
              </a:solidFill>
            </c:spPr>
          </c:dPt>
          <c:dLbls>
            <c:showVal val="1"/>
          </c:dLbls>
          <c:cat>
            <c:strRef>
              <c:f>Sheet1!$A$2:$A$14</c:f>
              <c:strCache>
                <c:ptCount val="13"/>
                <c:pt idx="0">
                  <c:v>Special Church Service</c:v>
                </c:pt>
                <c:pt idx="1">
                  <c:v>Cinema</c:v>
                </c:pt>
                <c:pt idx="2">
                  <c:v>Sporting Event</c:v>
                </c:pt>
                <c:pt idx="3">
                  <c:v>Regular Church Service</c:v>
                </c:pt>
                <c:pt idx="4">
                  <c:v>Botanic</c:v>
                </c:pt>
                <c:pt idx="5">
                  <c:v>Library</c:v>
                </c:pt>
                <c:pt idx="6">
                  <c:v>Zoo</c:v>
                </c:pt>
                <c:pt idx="7">
                  <c:v>Museum</c:v>
                </c:pt>
                <c:pt idx="8">
                  <c:v>Art Gallery</c:v>
                </c:pt>
                <c:pt idx="9">
                  <c:v>Opera / Musical</c:v>
                </c:pt>
                <c:pt idx="10">
                  <c:v>Theatre</c:v>
                </c:pt>
                <c:pt idx="11">
                  <c:v>Dance</c:v>
                </c:pt>
                <c:pt idx="12">
                  <c:v>Classical Music</c:v>
                </c:pt>
              </c:strCache>
            </c:strRef>
          </c:cat>
          <c:val>
            <c:numRef>
              <c:f>Sheet1!$B$2:$B$14</c:f>
              <c:numCache>
                <c:formatCode>0%</c:formatCode>
                <c:ptCount val="13"/>
                <c:pt idx="0">
                  <c:v>0.71000000000000063</c:v>
                </c:pt>
                <c:pt idx="1">
                  <c:v>0.62000000000000099</c:v>
                </c:pt>
                <c:pt idx="2">
                  <c:v>0.44</c:v>
                </c:pt>
                <c:pt idx="3">
                  <c:v>0.4</c:v>
                </c:pt>
                <c:pt idx="4">
                  <c:v>0.39000000000000057</c:v>
                </c:pt>
                <c:pt idx="5">
                  <c:v>0.38000000000000056</c:v>
                </c:pt>
                <c:pt idx="6">
                  <c:v>0.35000000000000031</c:v>
                </c:pt>
                <c:pt idx="7">
                  <c:v>0.28000000000000008</c:v>
                </c:pt>
                <c:pt idx="8">
                  <c:v>0.22</c:v>
                </c:pt>
                <c:pt idx="9">
                  <c:v>0.19</c:v>
                </c:pt>
                <c:pt idx="10">
                  <c:v>0.17</c:v>
                </c:pt>
                <c:pt idx="11">
                  <c:v>0.1</c:v>
                </c:pt>
                <c:pt idx="12">
                  <c:v>8.0000000000000043E-2</c:v>
                </c:pt>
              </c:numCache>
            </c:numRef>
          </c:val>
        </c:ser>
        <c:gapWidth val="100"/>
        <c:axId val="199030272"/>
        <c:axId val="199031808"/>
      </c:barChart>
      <c:catAx>
        <c:axId val="199030272"/>
        <c:scaling>
          <c:orientation val="minMax"/>
        </c:scaling>
        <c:axPos val="b"/>
        <c:numFmt formatCode="General" sourceLinked="1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199031808"/>
        <c:crosses val="autoZero"/>
        <c:auto val="1"/>
        <c:lblAlgn val="ctr"/>
        <c:lblOffset val="100"/>
        <c:tickLblSkip val="1"/>
        <c:tickMarkSkip val="1"/>
      </c:catAx>
      <c:valAx>
        <c:axId val="199031808"/>
        <c:scaling>
          <c:orientation val="minMax"/>
        </c:scaling>
        <c:axPos val="l"/>
        <c:numFmt formatCode="0%" sourceLinked="1"/>
        <c:tickLblPos val="nextTo"/>
        <c:crossAx val="199030272"/>
        <c:crosses val="autoZero"/>
        <c:crossBetween val="between"/>
        <c:majorUnit val="0.2"/>
      </c:valAx>
    </c:plotArea>
    <c:plotVisOnly val="1"/>
  </c:chart>
  <c:txPr>
    <a:bodyPr/>
    <a:lstStyle/>
    <a:p>
      <a:pPr>
        <a:defRPr sz="1200">
          <a:solidFill>
            <a:schemeClr val="bg1"/>
          </a:solidFill>
        </a:defRPr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AU"/>
  <c:chart>
    <c:autoTitleDeleted val="1"/>
    <c:plotArea>
      <c:layout>
        <c:manualLayout>
          <c:layoutTarget val="inner"/>
          <c:xMode val="edge"/>
          <c:yMode val="edge"/>
          <c:x val="8.361819878258675E-2"/>
          <c:y val="0.16595870767448184"/>
          <c:w val="0.83900216269719863"/>
          <c:h val="0.5814218256275997"/>
        </c:manualLayout>
      </c:layout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noFill/>
          </c:spPr>
          <c:cat>
            <c:strRef>
              <c:f>Sheet1!$A$2:$A$7</c:f>
              <c:strCache>
                <c:ptCount val="6"/>
                <c:pt idx="0">
                  <c:v>Weekly</c:v>
                </c:pt>
                <c:pt idx="1">
                  <c:v>&gt; Monthly</c:v>
                </c:pt>
                <c:pt idx="2">
                  <c:v>Churched Visitors</c:v>
                </c:pt>
                <c:pt idx="3">
                  <c:v>Non-Churched Visitors</c:v>
                </c:pt>
                <c:pt idx="4">
                  <c:v>&lt; Monthly</c:v>
                </c:pt>
                <c:pt idx="5">
                  <c:v>Special Service
At Least Once</c:v>
                </c:pt>
              </c:strCache>
            </c:strRef>
          </c:cat>
          <c:val>
            <c:numRef>
              <c:f>Sheet1!$B$2:$B$7</c:f>
              <c:numCache>
                <c:formatCode>0.0</c:formatCode>
                <c:ptCount val="6"/>
                <c:pt idx="0">
                  <c:v>0</c:v>
                </c:pt>
                <c:pt idx="1">
                  <c:v>0.8</c:v>
                </c:pt>
                <c:pt idx="2">
                  <c:v>1.2000000000000002</c:v>
                </c:pt>
                <c:pt idx="3">
                  <c:v>2.2000000000000002</c:v>
                </c:pt>
                <c:pt idx="4">
                  <c:v>1.2000000000000002</c:v>
                </c:pt>
                <c:pt idx="5">
                  <c:v>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Multiples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Weekly</c:v>
                </c:pt>
                <c:pt idx="1">
                  <c:v>&gt; Monthly</c:v>
                </c:pt>
                <c:pt idx="2">
                  <c:v>Churched Visitors</c:v>
                </c:pt>
                <c:pt idx="3">
                  <c:v>Non-Churched Visitors</c:v>
                </c:pt>
                <c:pt idx="4">
                  <c:v>&lt; Monthly</c:v>
                </c:pt>
                <c:pt idx="5">
                  <c:v>Special Service
At Least Once</c:v>
                </c:pt>
              </c:strCache>
            </c:strRef>
          </c:cat>
          <c:val>
            <c:numRef>
              <c:f>Sheet1!$C$2:$C$7</c:f>
              <c:numCache>
                <c:formatCode>0.0</c:formatCode>
                <c:ptCount val="6"/>
                <c:pt idx="0">
                  <c:v>0.8</c:v>
                </c:pt>
                <c:pt idx="1">
                  <c:v>0.4</c:v>
                </c:pt>
                <c:pt idx="2">
                  <c:v>1</c:v>
                </c:pt>
                <c:pt idx="3">
                  <c:v>0.60000000000000064</c:v>
                </c:pt>
                <c:pt idx="4">
                  <c:v>2.8</c:v>
                </c:pt>
                <c:pt idx="5">
                  <c:v>6.1</c:v>
                </c:pt>
              </c:numCache>
            </c:numRef>
          </c:val>
        </c:ser>
        <c:gapWidth val="100"/>
        <c:overlap val="100"/>
        <c:axId val="199522176"/>
        <c:axId val="199523712"/>
      </c:barChart>
      <c:catAx>
        <c:axId val="199522176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99523712"/>
        <c:crosses val="autoZero"/>
        <c:auto val="1"/>
        <c:lblAlgn val="ctr"/>
        <c:lblOffset val="100"/>
        <c:tickLblSkip val="1"/>
        <c:tickMarkSkip val="1"/>
      </c:catAx>
      <c:valAx>
        <c:axId val="199523712"/>
        <c:scaling>
          <c:orientation val="minMax"/>
        </c:scaling>
        <c:axPos val="l"/>
        <c:numFmt formatCode="0" sourceLinked="0"/>
        <c:tickLblPos val="nextTo"/>
        <c:crossAx val="199522176"/>
        <c:crosses val="autoZero"/>
        <c:crossBetween val="between"/>
      </c:valAx>
    </c:plotArea>
    <c:plotVisOnly val="1"/>
  </c:chart>
  <c:txPr>
    <a:bodyPr/>
    <a:lstStyle/>
    <a:p>
      <a:pPr>
        <a:defRPr sz="1200">
          <a:solidFill>
            <a:schemeClr val="bg1"/>
          </a:solidFill>
        </a:defRPr>
      </a:pPr>
      <a:endParaRPr lang="en-US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AU"/>
  <c:chart>
    <c:autoTitleDeleted val="1"/>
    <c:plotArea>
      <c:layout>
        <c:manualLayout>
          <c:layoutTarget val="inner"/>
          <c:xMode val="edge"/>
          <c:yMode val="edge"/>
          <c:x val="0.19428103988190212"/>
          <c:y val="0.19404120387671148"/>
          <c:w val="0.60218229358625952"/>
          <c:h val="0.5884424496781565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XXX</c:v>
                </c:pt>
              </c:strCache>
            </c:strRef>
          </c:tx>
          <c:dLbls>
            <c:dLbl>
              <c:idx val="1"/>
              <c:delete val="1"/>
            </c:dLbl>
            <c:dLblPos val="outEnd"/>
            <c:showVal val="1"/>
            <c:showCatName val="1"/>
            <c:separator>
</c:separator>
            <c:showLeaderLines val="1"/>
          </c:dLbls>
          <c:cat>
            <c:strRef>
              <c:f>Sheet1!$A$2:$A$6</c:f>
              <c:strCache>
                <c:ptCount val="4"/>
                <c:pt idx="0">
                  <c:v>Not An Issue</c:v>
                </c:pt>
                <c:pt idx="1">
                  <c:v>Borderline To Burnout</c:v>
                </c:pt>
                <c:pt idx="2">
                  <c:v>Burnout Is An Issue</c:v>
                </c:pt>
                <c:pt idx="3">
                  <c:v>Extreme Burnout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0.21000000000000021</c:v>
                </c:pt>
                <c:pt idx="1">
                  <c:v>0.56000000000000005</c:v>
                </c:pt>
                <c:pt idx="2">
                  <c:v>0.19</c:v>
                </c:pt>
                <c:pt idx="3">
                  <c:v>4.0000000000000022E-2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200">
          <a:solidFill>
            <a:schemeClr val="bg1"/>
          </a:solidFill>
        </a:defRPr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AU"/>
  <c:chart>
    <c:autoTitleDeleted val="1"/>
    <c:plotArea>
      <c:layout>
        <c:manualLayout>
          <c:layoutTarget val="inner"/>
          <c:xMode val="edge"/>
          <c:yMode val="edge"/>
          <c:x val="8.3618198782586695E-2"/>
          <c:y val="0.16595870767448184"/>
          <c:w val="0.8762234582162417"/>
          <c:h val="0.72183430663874781"/>
        </c:manualLayout>
      </c:layout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Sermon Prep</c:v>
                </c:pt>
              </c:strCache>
            </c:strRef>
          </c:tx>
          <c:spPr>
            <a:solidFill>
              <a:schemeClr val="bg2"/>
            </a:solidFill>
            <a:ln w="3175">
              <a:solidFill>
                <a:prstClr val="black"/>
              </a:solidFill>
            </a:ln>
          </c:spPr>
          <c:dPt>
            <c:idx val="0"/>
            <c:spPr>
              <a:solidFill>
                <a:schemeClr val="accent1"/>
              </a:solidFill>
              <a:ln w="3175">
                <a:solidFill>
                  <a:prstClr val="black"/>
                </a:solidFill>
              </a:ln>
            </c:spPr>
          </c:dPt>
          <c:dPt>
            <c:idx val="3"/>
            <c:spPr>
              <a:solidFill>
                <a:schemeClr val="accent1"/>
              </a:solidFill>
              <a:ln w="3175">
                <a:solidFill>
                  <a:prstClr val="black"/>
                </a:solidFill>
              </a:ln>
            </c:spPr>
          </c:dPt>
          <c:dLbls>
            <c:showSerName val="1"/>
          </c:dLbls>
          <c:cat>
            <c:strRef>
              <c:f>Sheet1!$A$2</c:f>
              <c:strCache>
                <c:ptCount val="1"/>
                <c:pt idx="0">
                  <c:v>Average Hours Per Week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12.5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Church Services </c:v>
                </c:pt>
              </c:strCache>
            </c:strRef>
          </c:tx>
          <c:spPr>
            <a:solidFill>
              <a:schemeClr val="accent1"/>
            </a:solidFill>
            <a:ln w="3175">
              <a:solidFill>
                <a:schemeClr val="tx1"/>
              </a:solidFill>
            </a:ln>
          </c:spPr>
          <c:dLbls>
            <c:showSerName val="1"/>
          </c:dLbls>
          <c:cat>
            <c:strRef>
              <c:f>Sheet1!$A$2</c:f>
              <c:strCache>
                <c:ptCount val="1"/>
                <c:pt idx="0">
                  <c:v>Average Hours Per Week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7.5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Admin</c:v>
                </c:pt>
              </c:strCache>
            </c:strRef>
          </c:tx>
          <c:spPr>
            <a:ln w="3175">
              <a:solidFill>
                <a:prstClr val="black"/>
              </a:solidFill>
            </a:ln>
          </c:spPr>
          <c:dLbls>
            <c:showSerName val="1"/>
          </c:dLbls>
          <c:cat>
            <c:strRef>
              <c:f>Sheet1!$A$2</c:f>
              <c:strCache>
                <c:ptCount val="1"/>
                <c:pt idx="0">
                  <c:v>Average Hours Per Week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16.600000000000001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Pastoral Meetings</c:v>
                </c:pt>
              </c:strCache>
            </c:strRef>
          </c:tx>
          <c:spPr>
            <a:ln w="3175">
              <a:solidFill>
                <a:prstClr val="black"/>
              </a:solidFill>
            </a:ln>
          </c:spPr>
          <c:dLbls>
            <c:showSerName val="1"/>
          </c:dLbls>
          <c:cat>
            <c:strRef>
              <c:f>Sheet1!$A$2</c:f>
              <c:strCache>
                <c:ptCount val="1"/>
                <c:pt idx="0">
                  <c:v>Average Hours Per Week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10.5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Small Groups</c:v>
                </c:pt>
              </c:strCache>
            </c:strRef>
          </c:tx>
          <c:spPr>
            <a:ln w="3175">
              <a:solidFill>
                <a:prstClr val="black"/>
              </a:solidFill>
            </a:ln>
          </c:spPr>
          <c:dLbls>
            <c:showSerName val="1"/>
          </c:dLbls>
          <c:cat>
            <c:strRef>
              <c:f>Sheet1!$A$2</c:f>
              <c:strCache>
                <c:ptCount val="1"/>
                <c:pt idx="0">
                  <c:v>Average Hours Per Week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</c:ser>
        <c:gapWidth val="100"/>
        <c:overlap val="100"/>
        <c:axId val="200651904"/>
        <c:axId val="200653440"/>
      </c:barChart>
      <c:barChart>
        <c:barDir val="col"/>
        <c:grouping val="clustered"/>
        <c:ser>
          <c:idx val="5"/>
          <c:order val="5"/>
          <c:tx>
            <c:strRef>
              <c:f>Sheet1!$G$1</c:f>
              <c:strCache>
                <c:ptCount val="1"/>
                <c:pt idx="0">
                  <c:v>Column2</c:v>
                </c:pt>
              </c:strCache>
            </c:strRef>
          </c:tx>
          <c:spPr>
            <a:noFill/>
            <a:ln>
              <a:solidFill>
                <a:schemeClr val="bg1"/>
              </a:solidFill>
              <a:prstDash val="dash"/>
            </a:ln>
          </c:spPr>
          <c:cat>
            <c:strRef>
              <c:f>Sheet1!$A$2</c:f>
              <c:strCache>
                <c:ptCount val="1"/>
                <c:pt idx="0">
                  <c:v>Average Hours Per Week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</c:numCache>
            </c:numRef>
          </c:val>
        </c:ser>
        <c:gapWidth val="100"/>
        <c:axId val="200673152"/>
        <c:axId val="200671616"/>
      </c:barChart>
      <c:catAx>
        <c:axId val="200651904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200653440"/>
        <c:crosses val="autoZero"/>
        <c:auto val="1"/>
        <c:lblAlgn val="ctr"/>
        <c:lblOffset val="100"/>
        <c:tickLblSkip val="1"/>
        <c:tickMarkSkip val="1"/>
      </c:catAx>
      <c:valAx>
        <c:axId val="200653440"/>
        <c:scaling>
          <c:orientation val="minMax"/>
          <c:max val="70"/>
          <c:min val="0"/>
        </c:scaling>
        <c:axPos val="l"/>
        <c:numFmt formatCode="General" sourceLinked="1"/>
        <c:tickLblPos val="nextTo"/>
        <c:crossAx val="200651904"/>
        <c:crosses val="autoZero"/>
        <c:crossBetween val="between"/>
        <c:majorUnit val="10"/>
      </c:valAx>
      <c:valAx>
        <c:axId val="200671616"/>
        <c:scaling>
          <c:orientation val="minMax"/>
        </c:scaling>
        <c:delete val="1"/>
        <c:axPos val="r"/>
        <c:numFmt formatCode="General" sourceLinked="1"/>
        <c:tickLblPos val="none"/>
        <c:crossAx val="200673152"/>
        <c:crosses val="max"/>
        <c:crossBetween val="between"/>
      </c:valAx>
      <c:catAx>
        <c:axId val="200673152"/>
        <c:scaling>
          <c:orientation val="minMax"/>
        </c:scaling>
        <c:delete val="1"/>
        <c:axPos val="b"/>
        <c:tickLblPos val="none"/>
        <c:crossAx val="200671616"/>
        <c:crosses val="autoZero"/>
        <c:auto val="1"/>
        <c:lblAlgn val="ctr"/>
        <c:lblOffset val="100"/>
      </c:catAx>
    </c:plotArea>
    <c:plotVisOnly val="1"/>
    <c:dispBlanksAs val="gap"/>
  </c:chart>
  <c:spPr>
    <a:ln>
      <a:noFill/>
    </a:ln>
  </c:spPr>
  <c:txPr>
    <a:bodyPr/>
    <a:lstStyle/>
    <a:p>
      <a:pPr>
        <a:defRPr sz="1200">
          <a:solidFill>
            <a:schemeClr val="bg1"/>
          </a:solidFill>
        </a:defRPr>
      </a:pPr>
      <a:endParaRPr lang="en-US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0.01173</cdr:x>
      <cdr:y>0.02858</cdr:y>
    </cdr:from>
    <cdr:to>
      <cdr:x>0.24092</cdr:x>
      <cdr:y>0.0988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84758" y="87933"/>
          <a:ext cx="1656184" cy="21602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6350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rtlCol="0" anchor="ctr"/>
        <a:lstStyle xmlns:a="http://schemas.openxmlformats.org/drawingml/2006/main"/>
        <a:p xmlns:a="http://schemas.openxmlformats.org/drawingml/2006/main">
          <a:r>
            <a:rPr lang="en-US" sz="1400" b="1" dirty="0" smtClean="0"/>
            <a:t>Millions of People</a:t>
          </a:r>
          <a:endParaRPr lang="en-US" sz="14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0.37283</cdr:x>
      <cdr:y>0.50943</cdr:y>
    </cdr:from>
    <cdr:to>
      <cdr:x>0.6208</cdr:x>
      <cdr:y>0.70601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2692400" y="1843087"/>
          <a:ext cx="1790700" cy="7112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bg2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00306A-2208-4AE7-B808-4202EA11A86A}" type="datetimeFigureOut">
              <a:rPr lang="en-AU" smtClean="0"/>
              <a:pPr/>
              <a:t>14/05/2013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7E82F-26F8-41F3-B47B-50C9C27D9AEB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7E82F-26F8-41F3-B47B-50C9C27D9AEB}" type="slidenum">
              <a:rPr lang="en-AU" smtClean="0"/>
              <a:pPr/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3186113" y="415925"/>
            <a:ext cx="13228638" cy="7442200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6314"/>
            <a:ext cx="7221600" cy="3617912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80B578-EBF6-469B-9E08-88928F64AB0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457200" y="4843463"/>
            <a:ext cx="6661150" cy="142875"/>
          </a:xfrm>
        </p:spPr>
        <p:txBody>
          <a:bodyPr anchor="b"/>
          <a:lstStyle>
            <a:lvl1pPr algn="l" defTabSz="457200" rtl="0" fontAlgn="auto">
              <a:spcBef>
                <a:spcPts val="0"/>
              </a:spcBef>
              <a:spcAft>
                <a:spcPts val="0"/>
              </a:spcAft>
              <a:defRPr lang="en-US" sz="80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algn="l" defTabSz="457200" rtl="0" fontAlgn="auto">
              <a:spcBef>
                <a:spcPts val="0"/>
              </a:spcBef>
              <a:spcAft>
                <a:spcPts val="0"/>
              </a:spcAft>
              <a:defRPr lang="en-US" sz="1000" i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algn="l" defTabSz="457200" rtl="0" fontAlgn="auto">
              <a:spcBef>
                <a:spcPts val="0"/>
              </a:spcBef>
              <a:spcAft>
                <a:spcPts val="0"/>
              </a:spcAft>
              <a:defRPr lang="en-US" sz="1000" i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algn="l" defTabSz="457200" rtl="0" fontAlgn="auto">
              <a:spcBef>
                <a:spcPts val="0"/>
              </a:spcBef>
              <a:spcAft>
                <a:spcPts val="0"/>
              </a:spcAft>
              <a:defRPr lang="en-US" sz="1000" i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algn="l" defTabSz="457200" rtl="0" fontAlgn="auto">
              <a:spcBef>
                <a:spcPts val="0"/>
              </a:spcBef>
              <a:spcAft>
                <a:spcPts val="0"/>
              </a:spcAft>
              <a:defRPr lang="en-AU" sz="1000" i="1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Heading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7114"/>
            <a:ext cx="7221600" cy="3157112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80B578-EBF6-469B-9E08-88928F64AB0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457200" y="4843463"/>
            <a:ext cx="6661150" cy="142875"/>
          </a:xfrm>
        </p:spPr>
        <p:txBody>
          <a:bodyPr anchor="b"/>
          <a:lstStyle>
            <a:lvl1pPr algn="l" defTabSz="457200" rtl="0" fontAlgn="auto">
              <a:spcBef>
                <a:spcPts val="0"/>
              </a:spcBef>
              <a:spcAft>
                <a:spcPts val="0"/>
              </a:spcAft>
              <a:defRPr lang="en-US" sz="80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algn="l" defTabSz="457200" rtl="0" fontAlgn="auto">
              <a:spcBef>
                <a:spcPts val="0"/>
              </a:spcBef>
              <a:spcAft>
                <a:spcPts val="0"/>
              </a:spcAft>
              <a:defRPr lang="en-US" sz="1000" i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algn="l" defTabSz="457200" rtl="0" fontAlgn="auto">
              <a:spcBef>
                <a:spcPts val="0"/>
              </a:spcBef>
              <a:spcAft>
                <a:spcPts val="0"/>
              </a:spcAft>
              <a:defRPr lang="en-US" sz="1000" i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algn="l" defTabSz="457200" rtl="0" fontAlgn="auto">
              <a:spcBef>
                <a:spcPts val="0"/>
              </a:spcBef>
              <a:spcAft>
                <a:spcPts val="0"/>
              </a:spcAft>
              <a:defRPr lang="en-US" sz="1000" i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algn="l" defTabSz="457200" rtl="0" fontAlgn="auto">
              <a:spcBef>
                <a:spcPts val="0"/>
              </a:spcBef>
              <a:spcAft>
                <a:spcPts val="0"/>
              </a:spcAft>
              <a:defRPr lang="en-AU" sz="1000" i="1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457199" y="976314"/>
            <a:ext cx="7221600" cy="4608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kumimoji="0" lang="en-A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5B7D6"/>
                </a:solidFill>
                <a:effectLst/>
                <a:uLnTx/>
                <a:uFillTx/>
                <a:latin typeface="Gill Sans"/>
                <a:ea typeface="+mj-ea"/>
                <a:cs typeface="+mj-cs"/>
              </a:defRPr>
            </a:lvl1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&lt;Heading&gt;</a:t>
            </a:r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6314"/>
            <a:ext cx="3535200" cy="3617912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7200" y="432963"/>
            <a:ext cx="7221600" cy="4608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80B578-EBF6-469B-9E08-88928F64AB0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457200" y="4843463"/>
            <a:ext cx="6661150" cy="142875"/>
          </a:xfrm>
        </p:spPr>
        <p:txBody>
          <a:bodyPr anchor="b"/>
          <a:lstStyle>
            <a:lvl1pPr algn="l" defTabSz="457200" rtl="0" fontAlgn="auto">
              <a:spcBef>
                <a:spcPts val="0"/>
              </a:spcBef>
              <a:spcAft>
                <a:spcPts val="0"/>
              </a:spcAft>
              <a:defRPr lang="en-US" sz="80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algn="l" defTabSz="457200" rtl="0" fontAlgn="auto">
              <a:spcBef>
                <a:spcPts val="0"/>
              </a:spcBef>
              <a:spcAft>
                <a:spcPts val="0"/>
              </a:spcAft>
              <a:defRPr lang="en-US" sz="1000" i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algn="l" defTabSz="457200" rtl="0" fontAlgn="auto">
              <a:spcBef>
                <a:spcPts val="0"/>
              </a:spcBef>
              <a:spcAft>
                <a:spcPts val="0"/>
              </a:spcAft>
              <a:defRPr lang="en-US" sz="1000" i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algn="l" defTabSz="457200" rtl="0" fontAlgn="auto">
              <a:spcBef>
                <a:spcPts val="0"/>
              </a:spcBef>
              <a:spcAft>
                <a:spcPts val="0"/>
              </a:spcAft>
              <a:defRPr lang="en-US" sz="1000" i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algn="l" defTabSz="457200" rtl="0" fontAlgn="auto">
              <a:spcBef>
                <a:spcPts val="0"/>
              </a:spcBef>
              <a:spcAft>
                <a:spcPts val="0"/>
              </a:spcAft>
              <a:defRPr lang="en-AU" sz="1000" i="1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143600" y="976314"/>
            <a:ext cx="3535200" cy="3617912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wo Headings and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6400"/>
            <a:ext cx="3535200" cy="31572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7200" y="432963"/>
            <a:ext cx="7221600" cy="4608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80B578-EBF6-469B-9E08-88928F64AB0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457200" y="4843463"/>
            <a:ext cx="6661150" cy="142875"/>
          </a:xfrm>
        </p:spPr>
        <p:txBody>
          <a:bodyPr anchor="b"/>
          <a:lstStyle>
            <a:lvl1pPr algn="l" defTabSz="457200" rtl="0" fontAlgn="auto">
              <a:spcBef>
                <a:spcPts val="0"/>
              </a:spcBef>
              <a:spcAft>
                <a:spcPts val="0"/>
              </a:spcAft>
              <a:defRPr lang="en-US" sz="80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algn="l" defTabSz="457200" rtl="0" fontAlgn="auto">
              <a:spcBef>
                <a:spcPts val="0"/>
              </a:spcBef>
              <a:spcAft>
                <a:spcPts val="0"/>
              </a:spcAft>
              <a:defRPr lang="en-US" sz="1000" i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algn="l" defTabSz="457200" rtl="0" fontAlgn="auto">
              <a:spcBef>
                <a:spcPts val="0"/>
              </a:spcBef>
              <a:spcAft>
                <a:spcPts val="0"/>
              </a:spcAft>
              <a:defRPr lang="en-US" sz="1000" i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algn="l" defTabSz="457200" rtl="0" fontAlgn="auto">
              <a:spcBef>
                <a:spcPts val="0"/>
              </a:spcBef>
              <a:spcAft>
                <a:spcPts val="0"/>
              </a:spcAft>
              <a:defRPr lang="en-US" sz="1000" i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algn="l" defTabSz="457200" rtl="0" fontAlgn="auto">
              <a:spcBef>
                <a:spcPts val="0"/>
              </a:spcBef>
              <a:spcAft>
                <a:spcPts val="0"/>
              </a:spcAft>
              <a:defRPr lang="en-AU" sz="1000" i="1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143600" y="1436400"/>
            <a:ext cx="3535200" cy="31572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457199" y="976314"/>
            <a:ext cx="3535200" cy="4608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kumimoji="0" lang="en-A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5B7D6"/>
                </a:solidFill>
                <a:effectLst/>
                <a:uLnTx/>
                <a:uFillTx/>
                <a:latin typeface="Gill Sans"/>
                <a:ea typeface="+mj-ea"/>
                <a:cs typeface="+mj-cs"/>
              </a:defRPr>
            </a:lvl1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&lt;Heading&gt;</a:t>
            </a:r>
            <a:endParaRPr lang="en-AU" dirty="0"/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4143600" y="976314"/>
            <a:ext cx="3535200" cy="4608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kumimoji="0" lang="en-A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5B7D6"/>
                </a:solidFill>
                <a:effectLst/>
                <a:uLnTx/>
                <a:uFillTx/>
                <a:latin typeface="Gill Sans"/>
                <a:ea typeface="+mj-ea"/>
                <a:cs typeface="+mj-cs"/>
              </a:defRPr>
            </a:lvl1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&lt;Heading&gt;</a:t>
            </a:r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32963"/>
            <a:ext cx="7221600" cy="460800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980B578-EBF6-469B-9E08-88928F64AB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457200" y="1218098"/>
            <a:ext cx="7221600" cy="460800"/>
          </a:xfrm>
        </p:spPr>
        <p:txBody>
          <a:bodyPr anchor="ctr"/>
          <a:lstStyle>
            <a:lvl1pPr algn="ctr">
              <a:defRPr sz="2400" b="1">
                <a:solidFill>
                  <a:schemeClr val="bg1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993693"/>
            <a:ext cx="7221600" cy="460800"/>
          </a:xfrm>
        </p:spPr>
        <p:txBody>
          <a:bodyPr anchor="ctr"/>
          <a:lstStyle>
            <a:lvl1pPr algn="ctr">
              <a:defRPr sz="2000">
                <a:solidFill>
                  <a:schemeClr val="bg2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Boxe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Heading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4635546" y="1045455"/>
            <a:ext cx="4142752" cy="256239"/>
          </a:xfrm>
          <a:ln w="6350">
            <a:noFill/>
          </a:ln>
        </p:spPr>
        <p:txBody>
          <a:bodyPr vert="horz" lIns="0" tIns="0" rIns="0" bIns="0" rtlCol="0" anchor="ctr" anchorCtr="1">
            <a:normAutofit/>
          </a:bodyPr>
          <a:lstStyle>
            <a:lvl1pPr algn="ctr">
              <a:defRPr lang="en-AU" sz="15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marL="0" lvl="0" indent="0" algn="ctr" defTabSz="816375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25"/>
              </a:spcAft>
              <a:buFont typeface="Arial" pitchFamily="34" charset="0"/>
              <a:buNone/>
            </a:pPr>
            <a:r>
              <a:rPr lang="en-US" dirty="0" smtClean="0"/>
              <a:t>[Insert Heading]</a:t>
            </a:r>
            <a:endParaRPr lang="en-AU" dirty="0"/>
          </a:p>
        </p:txBody>
      </p:sp>
      <p:sp>
        <p:nvSpPr>
          <p:cNvPr id="14" name="Heading Placeholder 1"/>
          <p:cNvSpPr>
            <a:spLocks noGrp="1"/>
          </p:cNvSpPr>
          <p:nvPr>
            <p:ph type="body" sz="quarter" idx="18" hasCustomPrompt="1"/>
          </p:nvPr>
        </p:nvSpPr>
        <p:spPr>
          <a:xfrm>
            <a:off x="362173" y="1045455"/>
            <a:ext cx="4142752" cy="256239"/>
          </a:xfrm>
          <a:ln w="6350">
            <a:noFill/>
          </a:ln>
        </p:spPr>
        <p:txBody>
          <a:bodyPr vert="horz" lIns="0" tIns="0" rIns="0" bIns="0" rtlCol="0" anchor="ctr" anchorCtr="1">
            <a:normAutofit/>
          </a:bodyPr>
          <a:lstStyle>
            <a:lvl1pPr algn="ctr">
              <a:defRPr lang="en-AU" sz="15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marL="0" lvl="0" indent="0" algn="ctr" defTabSz="816375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25"/>
              </a:spcAft>
              <a:buFont typeface="Arial" pitchFamily="34" charset="0"/>
              <a:buNone/>
            </a:pPr>
            <a:r>
              <a:rPr lang="en-US" dirty="0" smtClean="0"/>
              <a:t>[Insert Heading]</a:t>
            </a:r>
            <a:endParaRPr lang="en-AU" dirty="0"/>
          </a:p>
        </p:txBody>
      </p:sp>
      <p:sp>
        <p:nvSpPr>
          <p:cNvPr id="15" name="Content Placeholder 2"/>
          <p:cNvSpPr>
            <a:spLocks noGrp="1"/>
          </p:cNvSpPr>
          <p:nvPr>
            <p:ph sz="quarter" idx="19"/>
          </p:nvPr>
        </p:nvSpPr>
        <p:spPr>
          <a:xfrm>
            <a:off x="4635546" y="1301694"/>
            <a:ext cx="4142752" cy="33234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20" name="Content Placeholder 1"/>
          <p:cNvSpPr>
            <a:spLocks noGrp="1"/>
          </p:cNvSpPr>
          <p:nvPr>
            <p:ph sz="quarter" idx="17"/>
          </p:nvPr>
        </p:nvSpPr>
        <p:spPr>
          <a:xfrm>
            <a:off x="362173" y="1301694"/>
            <a:ext cx="4142752" cy="33234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3" name="Footer Placeholder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smtClean="0"/>
              <a:t>These notes have been prepared to support a discussion. They are incomplete without the accompanying verbal commentary.</a:t>
            </a:r>
            <a:endParaRPr lang="en-AU" dirty="0"/>
          </a:p>
        </p:txBody>
      </p:sp>
      <p:sp>
        <p:nvSpPr>
          <p:cNvPr id="4" name="Slide Number Placeholder"/>
          <p:cNvSpPr>
            <a:spLocks noGrp="1"/>
          </p:cNvSpPr>
          <p:nvPr>
            <p:ph type="sldNum" sz="quarter" idx="11"/>
          </p:nvPr>
        </p:nvSpPr>
        <p:spPr>
          <a:xfrm>
            <a:off x="7685764" y="4745547"/>
            <a:ext cx="1095704" cy="230615"/>
          </a:xfrm>
        </p:spPr>
        <p:txBody>
          <a:bodyPr vert="horz" lIns="0" tIns="0" rIns="0" bIns="0" rtlCol="0" anchor="b" anchorCtr="0"/>
          <a:lstStyle>
            <a:lvl1pPr marL="0" algn="r" defTabSz="742767" rtl="0" eaLnBrk="1" latinLnBrk="0" hangingPunct="1">
              <a:defRPr lang="en-AU" sz="1000" kern="120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fld id="{BF8D63C7-0737-4735-8113-54575FA2239C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7" name="Source Notes Placeholder"/>
          <p:cNvSpPr>
            <a:spLocks noGrp="1"/>
          </p:cNvSpPr>
          <p:nvPr>
            <p:ph type="body" sz="quarter" idx="15" hasCustomPrompt="1"/>
          </p:nvPr>
        </p:nvSpPr>
        <p:spPr>
          <a:xfrm>
            <a:off x="362173" y="4745547"/>
            <a:ext cx="7307813" cy="230615"/>
          </a:xfrm>
        </p:spPr>
        <p:txBody>
          <a:bodyPr vert="horz" lIns="0" tIns="0" rIns="0" bIns="0" rtlCol="0" anchor="b" anchorCtr="0">
            <a:normAutofit/>
          </a:bodyPr>
          <a:lstStyle>
            <a:lvl1pPr>
              <a:defRPr lang="en-AU" sz="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816375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AU" dirty="0" smtClean="0"/>
              <a:t>[Insert source / notes]</a:t>
            </a:r>
            <a:endParaRPr lang="en-AU" dirty="0"/>
          </a:p>
        </p:txBody>
      </p:sp>
      <p:sp>
        <p:nvSpPr>
          <p:cNvPr id="18" name="Subtitle Placeholder"/>
          <p:cNvSpPr>
            <a:spLocks noGrp="1"/>
          </p:cNvSpPr>
          <p:nvPr>
            <p:ph type="body" sz="quarter" idx="16" hasCustomPrompt="1"/>
          </p:nvPr>
        </p:nvSpPr>
        <p:spPr>
          <a:xfrm>
            <a:off x="839075" y="572864"/>
            <a:ext cx="7942393" cy="256239"/>
          </a:xfrm>
        </p:spPr>
        <p:txBody>
          <a:bodyPr anchor="t" anchorCtr="0">
            <a:noAutofit/>
          </a:bodyPr>
          <a:lstStyle>
            <a:lvl1pPr algn="r">
              <a:defRPr sz="1500" b="1" i="0" baseline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AU" dirty="0" smtClean="0"/>
              <a:t>[Insert Subtitle - optional]</a:t>
            </a:r>
            <a:endParaRPr lang="en-AU" dirty="0"/>
          </a:p>
        </p:txBody>
      </p:sp>
      <p:sp>
        <p:nvSpPr>
          <p:cNvPr id="16" name="Slide Statement Placeholder"/>
          <p:cNvSpPr>
            <a:spLocks noGrp="1"/>
          </p:cNvSpPr>
          <p:nvPr>
            <p:ph type="body" sz="quarter" idx="14" hasCustomPrompt="1"/>
          </p:nvPr>
        </p:nvSpPr>
        <p:spPr>
          <a:xfrm>
            <a:off x="362173" y="572864"/>
            <a:ext cx="7942393" cy="256239"/>
          </a:xfrm>
        </p:spPr>
        <p:txBody>
          <a:bodyPr anchor="t" anchorCtr="0">
            <a:noAutofit/>
          </a:bodyPr>
          <a:lstStyle>
            <a:lvl1pPr>
              <a:defRPr sz="1500" b="1" i="1" baseline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AU" dirty="0" smtClean="0"/>
              <a:t>[Insert Slide Statement - optional]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075" y="253677"/>
            <a:ext cx="7942393" cy="256239"/>
          </a:xfrm>
        </p:spPr>
        <p:txBody>
          <a:bodyPr/>
          <a:lstStyle>
            <a:lvl1pPr>
              <a:defRPr sz="2300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 smtClean="0"/>
              <a:t>[Insert Slide Name]</a:t>
            </a:r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2532" y="253677"/>
            <a:ext cx="8418936" cy="256239"/>
          </a:xfrm>
        </p:spPr>
        <p:txBody>
          <a:bodyPr anchor="b" anchorCtr="0"/>
          <a:lstStyle>
            <a:lvl1pPr>
              <a:defRPr sz="2300" baseline="0">
                <a:latin typeface="+mj-lt"/>
              </a:defRPr>
            </a:lvl1pPr>
          </a:lstStyle>
          <a:p>
            <a:r>
              <a:rPr lang="en-US" dirty="0" smtClean="0"/>
              <a:t>[Insert Slide Name]</a:t>
            </a:r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smtClean="0"/>
              <a:t>2011-11-23 EEMuG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685764" y="4745547"/>
            <a:ext cx="1095704" cy="230615"/>
          </a:xfrm>
        </p:spPr>
        <p:txBody>
          <a:bodyPr/>
          <a:lstStyle/>
          <a:p>
            <a:fld id="{BF8D63C7-0737-4735-8113-54575FA2239C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362173" y="4745547"/>
            <a:ext cx="7307813" cy="230615"/>
          </a:xfrm>
        </p:spPr>
        <p:txBody>
          <a:bodyPr anchor="t" anchorCtr="0">
            <a:normAutofit/>
          </a:bodyPr>
          <a:lstStyle>
            <a:lvl1pPr>
              <a:defRPr sz="1000" baseline="0"/>
            </a:lvl1pPr>
          </a:lstStyle>
          <a:p>
            <a:pPr lvl="0"/>
            <a:r>
              <a:rPr lang="en-AU" dirty="0" smtClean="0"/>
              <a:t>[Insert source / notes]</a:t>
            </a:r>
            <a:endParaRPr lang="en-AU" dirty="0"/>
          </a:p>
        </p:txBody>
      </p:sp>
      <p:sp>
        <p:nvSpPr>
          <p:cNvPr id="18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362532" y="572864"/>
            <a:ext cx="8418936" cy="256239"/>
          </a:xfrm>
        </p:spPr>
        <p:txBody>
          <a:bodyPr anchor="t" anchorCtr="0">
            <a:noAutofit/>
          </a:bodyPr>
          <a:lstStyle>
            <a:lvl1pPr algn="r">
              <a:defRPr sz="1500" b="1" i="0" baseline="0">
                <a:latin typeface="+mn-lt"/>
              </a:defRPr>
            </a:lvl1pPr>
          </a:lstStyle>
          <a:p>
            <a:pPr lvl="0"/>
            <a:r>
              <a:rPr lang="en-AU" dirty="0" smtClean="0"/>
              <a:t>[Insert Subtitle - optional]</a:t>
            </a:r>
            <a:endParaRPr lang="en-AU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7"/>
          </p:nvPr>
        </p:nvSpPr>
        <p:spPr>
          <a:xfrm>
            <a:off x="362173" y="1045455"/>
            <a:ext cx="4142752" cy="35796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13" name="Content Placeholder 19"/>
          <p:cNvSpPr>
            <a:spLocks noGrp="1"/>
          </p:cNvSpPr>
          <p:nvPr>
            <p:ph sz="quarter" idx="18"/>
          </p:nvPr>
        </p:nvSpPr>
        <p:spPr>
          <a:xfrm>
            <a:off x="4635546" y="1045455"/>
            <a:ext cx="4142752" cy="35796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6F1CB6E-E46D-449A-8C09-0D5B4F7F8329}" type="slidenum">
              <a:rPr/>
              <a:pPr/>
              <a:t>‹#›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r>
              <a:rPr lang="en-AU"/>
              <a:t>uk spirituality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One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2532" y="253677"/>
            <a:ext cx="8418936" cy="256239"/>
          </a:xfrm>
        </p:spPr>
        <p:txBody>
          <a:bodyPr anchor="b" anchorCtr="0"/>
          <a:lstStyle>
            <a:lvl1pPr>
              <a:defRPr sz="2300" baseline="0">
                <a:latin typeface="+mj-lt"/>
              </a:defRPr>
            </a:lvl1pPr>
          </a:lstStyle>
          <a:p>
            <a:r>
              <a:rPr lang="en-US" dirty="0" smtClean="0"/>
              <a:t>[Insert Slide Name]</a:t>
            </a:r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smtClean="0"/>
              <a:t>2012-03-31 EEMuG Dapto Discussion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685764" y="4745547"/>
            <a:ext cx="1095704" cy="230615"/>
          </a:xfrm>
        </p:spPr>
        <p:txBody>
          <a:bodyPr/>
          <a:lstStyle/>
          <a:p>
            <a:fld id="{BF8D63C7-0737-4735-8113-54575FA2239C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362173" y="4745547"/>
            <a:ext cx="7307813" cy="230615"/>
          </a:xfrm>
        </p:spPr>
        <p:txBody>
          <a:bodyPr anchor="t" anchorCtr="0">
            <a:normAutofit/>
          </a:bodyPr>
          <a:lstStyle>
            <a:lvl1pPr>
              <a:defRPr sz="1000" baseline="0"/>
            </a:lvl1pPr>
          </a:lstStyle>
          <a:p>
            <a:pPr lvl="0"/>
            <a:r>
              <a:rPr lang="en-AU" dirty="0" smtClean="0"/>
              <a:t>[Insert source / notes]</a:t>
            </a:r>
            <a:endParaRPr lang="en-AU" dirty="0"/>
          </a:p>
        </p:txBody>
      </p:sp>
      <p:sp>
        <p:nvSpPr>
          <p:cNvPr id="18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362532" y="572864"/>
            <a:ext cx="8418936" cy="256239"/>
          </a:xfrm>
        </p:spPr>
        <p:txBody>
          <a:bodyPr anchor="t" anchorCtr="0">
            <a:noAutofit/>
          </a:bodyPr>
          <a:lstStyle>
            <a:lvl1pPr algn="r">
              <a:defRPr sz="1500" b="1" i="0" baseline="0">
                <a:latin typeface="+mn-lt"/>
              </a:defRPr>
            </a:lvl1pPr>
          </a:lstStyle>
          <a:p>
            <a:pPr lvl="0"/>
            <a:r>
              <a:rPr lang="en-AU" dirty="0" smtClean="0"/>
              <a:t>[Insert Subtitle - optional]</a:t>
            </a:r>
            <a:endParaRPr lang="en-AU" dirty="0"/>
          </a:p>
        </p:txBody>
      </p:sp>
      <p:sp>
        <p:nvSpPr>
          <p:cNvPr id="14" name="Content Placeholder 19"/>
          <p:cNvSpPr>
            <a:spLocks noGrp="1"/>
          </p:cNvSpPr>
          <p:nvPr>
            <p:ph sz="quarter" idx="17"/>
          </p:nvPr>
        </p:nvSpPr>
        <p:spPr>
          <a:xfrm>
            <a:off x="362173" y="1045455"/>
            <a:ext cx="8418936" cy="35796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C2013-Powerpoint Slides Blank6.jpg"/>
          <p:cNvPicPr>
            <a:picLocks noChangeAspect="1"/>
          </p:cNvPicPr>
          <p:nvPr userDrawn="1"/>
        </p:nvPicPr>
        <p:blipFill>
          <a:blip r:embed="rId11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32963"/>
            <a:ext cx="7221600" cy="46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  <a:endParaRPr 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76314"/>
            <a:ext cx="7221600" cy="361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83200" y="4986888"/>
            <a:ext cx="28956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i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18350" y="4842888"/>
            <a:ext cx="560450" cy="144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980B578-EBF6-469B-9E08-88928F64AB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3" r:id="rId3"/>
    <p:sldLayoutId id="2147483651" r:id="rId4"/>
    <p:sldLayoutId id="2147483654" r:id="rId5"/>
    <p:sldLayoutId id="2147483656" r:id="rId6"/>
    <p:sldLayoutId id="2147483658" r:id="rId7"/>
    <p:sldLayoutId id="2147483660" r:id="rId8"/>
    <p:sldLayoutId id="2147483661" r:id="rId9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chemeClr val="bg1"/>
          </a:solidFill>
          <a:latin typeface="Gill Sans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0" indent="0" algn="l" defTabSz="457200" rtl="0" eaLnBrk="0" fontAlgn="base" hangingPunct="0">
        <a:spcBef>
          <a:spcPts val="0"/>
        </a:spcBef>
        <a:spcAft>
          <a:spcPts val="400"/>
        </a:spcAft>
        <a:buFont typeface="Arial" pitchFamily="34" charset="0"/>
        <a:buNone/>
        <a:defRPr sz="2000" kern="1200">
          <a:solidFill>
            <a:schemeClr val="bg1"/>
          </a:solidFill>
          <a:latin typeface="Gill Sans"/>
          <a:ea typeface="+mn-ea"/>
          <a:cs typeface="+mn-cs"/>
        </a:defRPr>
      </a:lvl1pPr>
      <a:lvl2pPr marL="360000" indent="-360000" algn="l" defTabSz="457200" rtl="0" eaLnBrk="0" fontAlgn="base" hangingPunct="0">
        <a:spcBef>
          <a:spcPts val="0"/>
        </a:spcBef>
        <a:spcAft>
          <a:spcPts val="400"/>
        </a:spcAft>
        <a:buFont typeface="Arial" pitchFamily="34" charset="0"/>
        <a:buChar char="•"/>
        <a:defRPr sz="2000" kern="1200">
          <a:solidFill>
            <a:schemeClr val="bg1"/>
          </a:solidFill>
          <a:latin typeface="Gill Sans"/>
          <a:ea typeface="+mn-ea"/>
          <a:cs typeface="+mn-cs"/>
        </a:defRPr>
      </a:lvl2pPr>
      <a:lvl3pPr marL="720000" indent="-360000" algn="l" defTabSz="457200" rtl="0" eaLnBrk="0" fontAlgn="base" hangingPunct="0">
        <a:spcBef>
          <a:spcPts val="0"/>
        </a:spcBef>
        <a:spcAft>
          <a:spcPts val="400"/>
        </a:spcAft>
        <a:buFontTx/>
        <a:buChar char="–"/>
        <a:defRPr sz="2000" kern="1200">
          <a:solidFill>
            <a:schemeClr val="bg1"/>
          </a:solidFill>
          <a:latin typeface="Gill Sans"/>
          <a:ea typeface="+mn-ea"/>
          <a:cs typeface="+mn-cs"/>
        </a:defRPr>
      </a:lvl3pPr>
      <a:lvl4pPr marL="1080000" indent="-360000" algn="l" defTabSz="457200" rtl="0" eaLnBrk="0" fontAlgn="base" hangingPunct="0">
        <a:spcBef>
          <a:spcPts val="0"/>
        </a:spcBef>
        <a:spcAft>
          <a:spcPts val="400"/>
        </a:spcAft>
        <a:buSzPct val="75000"/>
        <a:buFont typeface="Courier New" pitchFamily="49" charset="0"/>
        <a:buChar char="o"/>
        <a:defRPr sz="2000" kern="1200">
          <a:solidFill>
            <a:schemeClr val="bg1"/>
          </a:solidFill>
          <a:latin typeface="Gill Sans"/>
          <a:ea typeface="+mn-ea"/>
          <a:cs typeface="+mn-cs"/>
        </a:defRPr>
      </a:lvl4pPr>
      <a:lvl5pPr marL="1440000" indent="-360000" algn="l" defTabSz="457200" rtl="0" eaLnBrk="0" fontAlgn="base" hangingPunct="0">
        <a:spcBef>
          <a:spcPts val="0"/>
        </a:spcBef>
        <a:spcAft>
          <a:spcPts val="400"/>
        </a:spcAft>
        <a:buSzPct val="70000"/>
        <a:buFont typeface="Arial" pitchFamily="34" charset="0"/>
        <a:buChar char="►"/>
        <a:defRPr sz="2000" kern="1200">
          <a:solidFill>
            <a:schemeClr val="bg1"/>
          </a:solidFill>
          <a:latin typeface="Gill San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642615" y="1453890"/>
            <a:ext cx="7221600" cy="460800"/>
          </a:xfrm>
        </p:spPr>
        <p:txBody>
          <a:bodyPr/>
          <a:lstStyle/>
          <a:p>
            <a:r>
              <a:rPr lang="en-AU" sz="3600" b="1" dirty="0" smtClean="0"/>
              <a:t>Church Growth Drivers</a:t>
            </a:r>
            <a:endParaRPr lang="en-AU" sz="3600" b="1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121229" y="3584412"/>
            <a:ext cx="6122143" cy="661017"/>
          </a:xfrm>
        </p:spPr>
        <p:txBody>
          <a:bodyPr/>
          <a:lstStyle/>
          <a:p>
            <a:r>
              <a:rPr lang="en-AU" sz="1400" dirty="0" smtClean="0"/>
              <a:t>Speaker: Tim Sims, Sydney</a:t>
            </a:r>
          </a:p>
          <a:p>
            <a:r>
              <a:rPr lang="en-AU" sz="1400" dirty="0" smtClean="0"/>
              <a:t>Location: Science Museum</a:t>
            </a:r>
            <a:endParaRPr lang="en-AU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778300" y="2210973"/>
            <a:ext cx="7298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i="1" dirty="0" smtClean="0">
                <a:solidFill>
                  <a:schemeClr val="bg1"/>
                </a:solidFill>
              </a:rPr>
              <a:t>‘An Evidence Based Approach to Seeking Church Growth Under God’</a:t>
            </a:r>
            <a:endParaRPr lang="en-AU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en-AU" sz="1600" dirty="0" smtClean="0"/>
          </a:p>
          <a:p>
            <a:pPr marL="457200" indent="-457200">
              <a:buFont typeface="+mj-lt"/>
              <a:buAutoNum type="arabicPeriod"/>
            </a:pPr>
            <a:r>
              <a:rPr lang="en-AU" sz="1600" dirty="0" smtClean="0"/>
              <a:t>Large numbers are attending irregularly (40%) for special services (71%)</a:t>
            </a:r>
          </a:p>
          <a:p>
            <a:pPr marL="457200" indent="-457200">
              <a:buFont typeface="+mj-lt"/>
              <a:buAutoNum type="arabicPeriod"/>
            </a:pPr>
            <a:endParaRPr lang="en-AU" sz="1600" dirty="0" smtClean="0"/>
          </a:p>
          <a:p>
            <a:pPr marL="457200" indent="-457200">
              <a:buFont typeface="+mj-lt"/>
              <a:buAutoNum type="arabicPeriod"/>
            </a:pPr>
            <a:r>
              <a:rPr lang="en-AU" sz="1600" dirty="0" smtClean="0"/>
              <a:t>Newcomers best engage through normal church (67%) and a congregation member (29%)</a:t>
            </a:r>
          </a:p>
          <a:p>
            <a:pPr marL="457200" indent="-457200">
              <a:buFont typeface="+mj-lt"/>
              <a:buAutoNum type="arabicPeriod"/>
            </a:pPr>
            <a:endParaRPr lang="en-AU" sz="1600" dirty="0" smtClean="0"/>
          </a:p>
          <a:p>
            <a:pPr marL="457200" indent="-457200">
              <a:buFont typeface="+mj-lt"/>
              <a:buAutoNum type="arabicPeriod"/>
            </a:pPr>
            <a:r>
              <a:rPr lang="en-AU" sz="1600" dirty="0" smtClean="0"/>
              <a:t>There is huge churn in the population (36% every 5 yrs); moves break ties...</a:t>
            </a:r>
          </a:p>
          <a:p>
            <a:pPr marL="457200" indent="-457200">
              <a:buFont typeface="+mj-lt"/>
              <a:buAutoNum type="arabicPeriod"/>
            </a:pPr>
            <a:endParaRPr lang="en-AU" sz="1600" dirty="0" smtClean="0"/>
          </a:p>
          <a:p>
            <a:pPr marL="457200" indent="-457200">
              <a:buFont typeface="+mj-lt"/>
              <a:buAutoNum type="arabicPeriod"/>
            </a:pPr>
            <a:r>
              <a:rPr lang="en-AU" sz="1600" dirty="0" smtClean="0"/>
              <a:t>100% of net new growth is from the young</a:t>
            </a:r>
          </a:p>
          <a:p>
            <a:pPr marL="457200" indent="-457200">
              <a:buFont typeface="+mj-lt"/>
              <a:buAutoNum type="arabicPeriod"/>
            </a:pPr>
            <a:endParaRPr lang="en-AU" sz="1600" dirty="0" smtClean="0"/>
          </a:p>
          <a:p>
            <a:pPr marL="457200" indent="-457200">
              <a:buFont typeface="+mj-lt"/>
              <a:buAutoNum type="arabicPeriod"/>
            </a:pPr>
            <a:r>
              <a:rPr lang="en-AU" sz="1600" dirty="0" smtClean="0"/>
              <a:t>Wastage rates among the youth can be huge (82%) </a:t>
            </a:r>
          </a:p>
          <a:p>
            <a:pPr marL="457200" indent="-457200">
              <a:buFont typeface="+mj-lt"/>
              <a:buAutoNum type="arabicPeriod"/>
            </a:pPr>
            <a:endParaRPr lang="en-AU" sz="16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400" dirty="0" smtClean="0">
                <a:solidFill>
                  <a:schemeClr val="bg1"/>
                </a:solidFill>
              </a:rPr>
              <a:t>SOME RESEARCH OBSERVATIONS...</a:t>
            </a:r>
            <a:endParaRPr lang="en-AU" sz="2400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8D63C7-0737-4735-8113-54575FA2239C}" type="slidenum">
              <a:rPr lang="en-AU" smtClean="0"/>
              <a:pPr/>
              <a:t>10</a:t>
            </a:fld>
            <a:endParaRPr lang="en-AU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.</a:t>
            </a:r>
            <a:endParaRPr lang="en-AU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AU" dirty="0" smtClean="0"/>
              <a:t> </a:t>
            </a:r>
            <a:endParaRPr lang="en-A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itle1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AU" dirty="0" smtClean="0"/>
              <a:t>THE SOUL OF BRITAIN</a:t>
            </a:r>
          </a:p>
        </p:txBody>
      </p:sp>
      <p:sp>
        <p:nvSpPr>
          <p:cNvPr id="59" name="Text Placeholder 5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AU" sz="1000" dirty="0"/>
              <a:t>Source: Professor David Hay, Nottingham University, for the BBC series Soul of Britain </a:t>
            </a:r>
          </a:p>
        </p:txBody>
      </p:sp>
      <p:graphicFrame>
        <p:nvGraphicFramePr>
          <p:cNvPr id="61" name="Group 49"/>
          <p:cNvGraphicFramePr>
            <a:graphicFrameLocks noGrp="1"/>
          </p:cNvGraphicFramePr>
          <p:nvPr>
            <p:ph idx="1"/>
          </p:nvPr>
        </p:nvGraphicFramePr>
        <p:xfrm>
          <a:off x="457200" y="976313"/>
          <a:ext cx="7220857" cy="3009624"/>
        </p:xfrm>
        <a:graphic>
          <a:graphicData uri="http://schemas.openxmlformats.org/drawingml/2006/table">
            <a:tbl>
              <a:tblPr/>
              <a:tblGrid>
                <a:gridCol w="5435600"/>
                <a:gridCol w="893000"/>
                <a:gridCol w="892257"/>
              </a:tblGrid>
              <a:tr h="3762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1987</a:t>
                      </a: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2000</a:t>
                      </a: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62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The percentage of people:</a:t>
                      </a: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03">
                <a:tc>
                  <a:txBody>
                    <a:bodyPr/>
                    <a:lstStyle/>
                    <a:p>
                      <a:pPr marL="180000" marR="0" lvl="0" indent="-180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Seeing a pattern of events such that ‘it was meant to be’</a:t>
                      </a: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29%</a:t>
                      </a: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55%</a:t>
                      </a: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03">
                <a:tc>
                  <a:txBody>
                    <a:bodyPr/>
                    <a:lstStyle/>
                    <a:p>
                      <a:pPr marL="180000" marR="0" lvl="0" indent="-180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Having awareness of the presence of God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27%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38%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03">
                <a:tc>
                  <a:txBody>
                    <a:bodyPr/>
                    <a:lstStyle/>
                    <a:p>
                      <a:pPr marL="180000" marR="0" lvl="0" indent="-180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Having awareness of answers to prayer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25%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37%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03">
                <a:tc>
                  <a:txBody>
                    <a:bodyPr/>
                    <a:lstStyle/>
                    <a:p>
                      <a:pPr marL="180000" marR="0" lvl="0" indent="-180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Having awareness of sacred presence in nature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16%%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25%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03">
                <a:tc>
                  <a:txBody>
                    <a:bodyPr/>
                    <a:lstStyle/>
                    <a:p>
                      <a:pPr marL="180000" marR="0" lvl="0" indent="-180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Having awareness of an evil presence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12%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25%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03">
                <a:tc>
                  <a:txBody>
                    <a:bodyPr/>
                    <a:lstStyle/>
                    <a:p>
                      <a:pPr marL="180000" marR="0" lvl="0" indent="-180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Cumulative total (at least one mentioned)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48%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76%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SURPRISING EXPOSURE</a:t>
            </a:r>
            <a:endParaRPr lang="en-AU" b="1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eaLnBrk="1" hangingPunct="1"/>
            <a:r>
              <a:rPr lang="en-AU" sz="1000" dirty="0"/>
              <a:t>Source:ACS98 Why people don’t go to church? p67, p42, p8, p80; Build My Church p11</a:t>
            </a:r>
          </a:p>
          <a:p>
            <a:pPr eaLnBrk="1" hangingPunct="1"/>
            <a:r>
              <a:rPr lang="en-AU" sz="1000" dirty="0"/>
              <a:t>* Special services on average 2.6X per annum</a:t>
            </a: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457200" y="976313"/>
          <a:ext cx="7221538" cy="3617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57200" y="1108789"/>
            <a:ext cx="46863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AU" sz="1400" b="1" dirty="0" smtClean="0">
                <a:solidFill>
                  <a:schemeClr val="bg1"/>
                </a:solidFill>
                <a:latin typeface="+mn-lt"/>
              </a:rPr>
              <a:t>Percent of Australians Attending in the Last Year</a:t>
            </a:r>
            <a:endParaRPr lang="en-AU" sz="1400" b="1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457200" y="976313"/>
          <a:ext cx="7221538" cy="3617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SURPRISING IMPLICATIONS</a:t>
            </a:r>
            <a:endParaRPr lang="en-AU" b="1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eaLnBrk="1" hangingPunct="1"/>
            <a:r>
              <a:rPr lang="en-AU" sz="1000" dirty="0"/>
              <a:t>Sources: ABS, NCLS06, ACS98, based on nominal Anglicans at 19.5% of Sydney Adult population</a:t>
            </a:r>
          </a:p>
          <a:p>
            <a:pPr eaLnBrk="1" hangingPunct="1"/>
            <a:r>
              <a:rPr lang="en-AU" sz="1000" dirty="0"/>
              <a:t>*Note: ~0.3X invited, Special Services on </a:t>
            </a:r>
            <a:r>
              <a:rPr lang="en-AU" sz="1000" dirty="0" smtClean="0"/>
              <a:t>average 2.6 occasions. </a:t>
            </a:r>
            <a:endParaRPr lang="en-AU" sz="1000" dirty="0"/>
          </a:p>
          <a:p>
            <a:pPr eaLnBrk="1" hangingPunct="1"/>
            <a:r>
              <a:rPr lang="en-AU" sz="1000" dirty="0"/>
              <a:t> See back up on positive impact of Special Services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200" y="1108789"/>
            <a:ext cx="46863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AU" sz="1400" b="1" dirty="0" smtClean="0">
                <a:solidFill>
                  <a:schemeClr val="bg1"/>
                </a:solidFill>
                <a:latin typeface="+mn-lt"/>
              </a:rPr>
              <a:t>Multiples of  WASA X Per Annum</a:t>
            </a:r>
            <a:endParaRPr lang="en-AU" sz="1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" name="Explosion 2 8"/>
          <p:cNvSpPr/>
          <p:nvPr/>
        </p:nvSpPr>
        <p:spPr>
          <a:xfrm rot="1800000">
            <a:off x="6667500" y="1108789"/>
            <a:ext cx="1011238" cy="783511"/>
          </a:xfrm>
          <a:prstGeom prst="irregularSeal2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TextBox 9"/>
          <p:cNvSpPr txBox="1"/>
          <p:nvPr/>
        </p:nvSpPr>
        <p:spPr>
          <a:xfrm>
            <a:off x="1320800" y="3345934"/>
            <a:ext cx="4953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AU" sz="1200" dirty="0" smtClean="0">
                <a:solidFill>
                  <a:schemeClr val="bg1"/>
                </a:solidFill>
                <a:latin typeface="+mn-lt"/>
              </a:rPr>
              <a:t>0.8x</a:t>
            </a:r>
            <a:endParaRPr lang="en-AU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24100" y="3253601"/>
            <a:ext cx="4953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AU" sz="1200" dirty="0" smtClean="0">
                <a:solidFill>
                  <a:schemeClr val="bg1"/>
                </a:solidFill>
                <a:latin typeface="+mn-lt"/>
              </a:rPr>
              <a:t>0.4x</a:t>
            </a:r>
            <a:endParaRPr lang="en-AU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14700" y="3068935"/>
            <a:ext cx="4953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AU" sz="1200" dirty="0" smtClean="0">
                <a:solidFill>
                  <a:schemeClr val="bg1"/>
                </a:solidFill>
                <a:latin typeface="+mn-lt"/>
              </a:rPr>
              <a:t>1.0x</a:t>
            </a:r>
            <a:endParaRPr lang="en-AU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43400" y="2976602"/>
            <a:ext cx="4953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AU" sz="1200" dirty="0" smtClean="0">
                <a:solidFill>
                  <a:schemeClr val="bg1"/>
                </a:solidFill>
                <a:latin typeface="+mn-lt"/>
              </a:rPr>
              <a:t>0.6x*</a:t>
            </a:r>
            <a:endParaRPr lang="en-AU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46700" y="2791936"/>
            <a:ext cx="4953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AU" sz="1200" dirty="0" smtClean="0">
                <a:solidFill>
                  <a:schemeClr val="bg1"/>
                </a:solidFill>
                <a:latin typeface="+mn-lt"/>
              </a:rPr>
              <a:t>2.8x</a:t>
            </a:r>
            <a:endParaRPr lang="en-AU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67912" y="1727200"/>
            <a:ext cx="4953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AU" sz="1200" dirty="0" smtClean="0">
                <a:solidFill>
                  <a:schemeClr val="bg1"/>
                </a:solidFill>
                <a:latin typeface="+mn-lt"/>
              </a:rPr>
              <a:t>6.1x</a:t>
            </a:r>
            <a:endParaRPr lang="en-AU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1377434"/>
            <a:ext cx="4953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AU" sz="1400" b="1" dirty="0" smtClean="0">
                <a:latin typeface="+mn-lt"/>
              </a:rPr>
              <a:t>10.1x</a:t>
            </a:r>
            <a:endParaRPr lang="en-AU" sz="1400" b="1" dirty="0">
              <a:latin typeface="+mn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IMMEDIATE UPSIDE  POTENTIAL &gt; 4.5x</a:t>
            </a:r>
            <a:endParaRPr lang="en-A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8" name="AutoShape 10"/>
          <p:cNvSpPr>
            <a:spLocks noChangeArrowheads="1"/>
          </p:cNvSpPr>
          <p:nvPr/>
        </p:nvSpPr>
        <p:spPr bwMode="auto">
          <a:xfrm rot="10800000">
            <a:off x="457200" y="968820"/>
            <a:ext cx="4527395" cy="2788114"/>
          </a:xfrm>
          <a:prstGeom prst="rtTriangle">
            <a:avLst/>
          </a:prstGeom>
          <a:solidFill>
            <a:schemeClr val="accent3"/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rot="10800000" lIns="46800" tIns="46800" rIns="46800" bIns="468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latin typeface="+mn-lt"/>
            </a:endParaRPr>
          </a:p>
        </p:txBody>
      </p:sp>
      <p:sp>
        <p:nvSpPr>
          <p:cNvPr id="9" name="AutoShape 11"/>
          <p:cNvSpPr>
            <a:spLocks noChangeArrowheads="1"/>
          </p:cNvSpPr>
          <p:nvPr/>
        </p:nvSpPr>
        <p:spPr bwMode="auto">
          <a:xfrm rot="10800000" flipH="1" flipV="1">
            <a:off x="457200" y="1069753"/>
            <a:ext cx="4527395" cy="2788114"/>
          </a:xfrm>
          <a:prstGeom prst="rtTriangle">
            <a:avLst/>
          </a:prstGeom>
          <a:solidFill>
            <a:schemeClr val="accent2"/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lIns="46800" tIns="46800" rIns="46800" bIns="46800" anchor="b"/>
          <a:lstStyle/>
          <a:p>
            <a:endParaRPr lang="en-AU" sz="1400">
              <a:latin typeface="+mn-lt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5265454" y="976133"/>
            <a:ext cx="1989421" cy="2889048"/>
          </a:xfrm>
          <a:prstGeom prst="rect">
            <a:avLst/>
          </a:prstGeom>
          <a:solidFill>
            <a:schemeClr val="accent3"/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46800" tIns="46800" rIns="46800" bIns="468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latin typeface="+mn-lt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457200" y="4226118"/>
            <a:ext cx="4691230" cy="315967"/>
          </a:xfrm>
          <a:prstGeom prst="rect">
            <a:avLst/>
          </a:prstGeom>
          <a:solidFill>
            <a:schemeClr val="accent1"/>
          </a:solidFill>
          <a:ln w="6350" algn="ctr">
            <a:solidFill>
              <a:schemeClr val="bg1"/>
            </a:solidFill>
            <a:prstDash val="dash"/>
            <a:miter lim="800000"/>
            <a:headEnd/>
            <a:tailEnd/>
          </a:ln>
        </p:spPr>
        <p:txBody>
          <a:bodyPr lIns="46800" tIns="46800" rIns="46800" bIns="46800" anchor="ctr">
            <a:spAutoFit/>
          </a:bodyPr>
          <a:lstStyle/>
          <a:p>
            <a:r>
              <a:rPr lang="en-US" sz="1400">
                <a:solidFill>
                  <a:schemeClr val="bg1"/>
                </a:solidFill>
                <a:latin typeface="+mn-lt"/>
              </a:rPr>
              <a:t>4. Transition Ministry		+0.5x</a:t>
            </a:r>
          </a:p>
        </p:txBody>
      </p:sp>
      <p:sp>
        <p:nvSpPr>
          <p:cNvPr id="12" name="Rectangle 19"/>
          <p:cNvSpPr>
            <a:spLocks noChangeArrowheads="1"/>
          </p:cNvSpPr>
          <p:nvPr/>
        </p:nvSpPr>
        <p:spPr bwMode="auto">
          <a:xfrm>
            <a:off x="457200" y="3528735"/>
            <a:ext cx="4543486" cy="315967"/>
          </a:xfrm>
          <a:prstGeom prst="rect">
            <a:avLst/>
          </a:prstGeom>
          <a:noFill/>
          <a:ln w="6350" algn="ctr">
            <a:noFill/>
            <a:prstDash val="dash"/>
            <a:miter lim="800000"/>
            <a:headEnd/>
            <a:tailEnd/>
          </a:ln>
        </p:spPr>
        <p:txBody>
          <a:bodyPr lIns="46800" tIns="46800" rIns="46800" bIns="46800" anchor="ctr">
            <a:spAutoFit/>
          </a:bodyPr>
          <a:lstStyle/>
          <a:p>
            <a:r>
              <a:rPr lang="en-US" sz="1400" b="1">
                <a:solidFill>
                  <a:schemeClr val="bg1"/>
                </a:solidFill>
                <a:latin typeface="+mn-lt"/>
              </a:rPr>
              <a:t>1. Discipling / Gospel Community</a:t>
            </a:r>
          </a:p>
        </p:txBody>
      </p:sp>
      <p:sp>
        <p:nvSpPr>
          <p:cNvPr id="13" name="Rectangle 20"/>
          <p:cNvSpPr>
            <a:spLocks noChangeArrowheads="1"/>
          </p:cNvSpPr>
          <p:nvPr/>
        </p:nvSpPr>
        <p:spPr bwMode="auto">
          <a:xfrm>
            <a:off x="457200" y="961505"/>
            <a:ext cx="4543486" cy="315967"/>
          </a:xfrm>
          <a:prstGeom prst="rect">
            <a:avLst/>
          </a:prstGeom>
          <a:noFill/>
          <a:ln w="6350" algn="ctr">
            <a:noFill/>
            <a:prstDash val="dash"/>
            <a:miter lim="800000"/>
            <a:headEnd/>
            <a:tailEnd/>
          </a:ln>
        </p:spPr>
        <p:txBody>
          <a:bodyPr lIns="46800" tIns="46800" rIns="46800" bIns="46800" anchor="ctr">
            <a:spAutoFit/>
          </a:bodyPr>
          <a:lstStyle/>
          <a:p>
            <a:pPr algn="r"/>
            <a:r>
              <a:rPr lang="en-US" sz="1400" b="1">
                <a:latin typeface="+mn-lt"/>
              </a:rPr>
              <a:t>2. Greet / Meet / Integrate</a:t>
            </a:r>
          </a:p>
        </p:txBody>
      </p:sp>
      <p:sp>
        <p:nvSpPr>
          <p:cNvPr id="14" name="Rectangle 21"/>
          <p:cNvSpPr>
            <a:spLocks noChangeArrowheads="1"/>
          </p:cNvSpPr>
          <p:nvPr/>
        </p:nvSpPr>
        <p:spPr bwMode="auto">
          <a:xfrm>
            <a:off x="5263991" y="968820"/>
            <a:ext cx="1974792" cy="314503"/>
          </a:xfrm>
          <a:prstGeom prst="rect">
            <a:avLst/>
          </a:prstGeom>
          <a:noFill/>
          <a:ln w="6350" algn="ctr">
            <a:noFill/>
            <a:prstDash val="dash"/>
            <a:miter lim="800000"/>
            <a:headEnd/>
            <a:tailEnd/>
          </a:ln>
        </p:spPr>
        <p:txBody>
          <a:bodyPr lIns="46800" tIns="46800" rIns="46800" bIns="46800" anchor="ctr">
            <a:spAutoFit/>
          </a:bodyPr>
          <a:lstStyle/>
          <a:p>
            <a:r>
              <a:rPr lang="en-US" sz="1400" b="1" dirty="0">
                <a:latin typeface="+mn-lt"/>
              </a:rPr>
              <a:t>3. Invitation Ministry</a:t>
            </a:r>
          </a:p>
        </p:txBody>
      </p:sp>
      <p:sp>
        <p:nvSpPr>
          <p:cNvPr id="15" name="Rectangle 22"/>
          <p:cNvSpPr>
            <a:spLocks noChangeArrowheads="1"/>
          </p:cNvSpPr>
          <p:nvPr/>
        </p:nvSpPr>
        <p:spPr bwMode="auto">
          <a:xfrm>
            <a:off x="3353562" y="1817249"/>
            <a:ext cx="1063463" cy="315967"/>
          </a:xfrm>
          <a:prstGeom prst="rect">
            <a:avLst/>
          </a:prstGeom>
          <a:noFill/>
          <a:ln w="6350" algn="ctr">
            <a:noFill/>
            <a:prstDash val="dash"/>
            <a:miter lim="800000"/>
            <a:headEnd/>
            <a:tailEnd/>
          </a:ln>
        </p:spPr>
        <p:txBody>
          <a:bodyPr lIns="46800" tIns="46800" rIns="46800" bIns="46800" anchor="ctr">
            <a:spAutoFit/>
          </a:bodyPr>
          <a:lstStyle/>
          <a:p>
            <a:pPr algn="ctr"/>
            <a:r>
              <a:rPr lang="en-US" sz="1400" b="1">
                <a:latin typeface="+mn-lt"/>
              </a:rPr>
              <a:t>+ 1x</a:t>
            </a:r>
          </a:p>
        </p:txBody>
      </p:sp>
      <p:sp>
        <p:nvSpPr>
          <p:cNvPr id="16" name="Rectangle 23"/>
          <p:cNvSpPr>
            <a:spLocks noChangeArrowheads="1"/>
          </p:cNvSpPr>
          <p:nvPr/>
        </p:nvSpPr>
        <p:spPr bwMode="auto">
          <a:xfrm>
            <a:off x="983811" y="2475513"/>
            <a:ext cx="1062000" cy="315967"/>
          </a:xfrm>
          <a:prstGeom prst="rect">
            <a:avLst/>
          </a:prstGeom>
          <a:noFill/>
          <a:ln w="6350" algn="ctr">
            <a:noFill/>
            <a:prstDash val="dash"/>
            <a:miter lim="800000"/>
            <a:headEnd/>
            <a:tailEnd/>
          </a:ln>
        </p:spPr>
        <p:txBody>
          <a:bodyPr lIns="46800" tIns="46800" rIns="46800" bIns="46800" anchor="ctr">
            <a:spAutoFit/>
          </a:bodyPr>
          <a:lstStyle/>
          <a:p>
            <a:pPr algn="ctr"/>
            <a:r>
              <a:rPr lang="en-US" sz="1400" b="1">
                <a:solidFill>
                  <a:schemeClr val="bg1"/>
                </a:solidFill>
                <a:latin typeface="+mn-lt"/>
              </a:rPr>
              <a:t>+ 1x</a:t>
            </a:r>
          </a:p>
        </p:txBody>
      </p:sp>
      <p:sp>
        <p:nvSpPr>
          <p:cNvPr id="17" name="Rectangle 24"/>
          <p:cNvSpPr>
            <a:spLocks noChangeArrowheads="1"/>
          </p:cNvSpPr>
          <p:nvPr/>
        </p:nvSpPr>
        <p:spPr bwMode="auto">
          <a:xfrm>
            <a:off x="5658950" y="1817249"/>
            <a:ext cx="1062000" cy="315967"/>
          </a:xfrm>
          <a:prstGeom prst="rect">
            <a:avLst/>
          </a:prstGeom>
          <a:noFill/>
          <a:ln w="6350" algn="ctr">
            <a:noFill/>
            <a:prstDash val="dash"/>
            <a:miter lim="800000"/>
            <a:headEnd/>
            <a:tailEnd/>
          </a:ln>
        </p:spPr>
        <p:txBody>
          <a:bodyPr lIns="46800" tIns="46800" rIns="46800" bIns="46800" anchor="ctr">
            <a:spAutoFit/>
          </a:bodyPr>
          <a:lstStyle/>
          <a:p>
            <a:pPr algn="ctr"/>
            <a:r>
              <a:rPr lang="en-US" sz="1400" b="1">
                <a:latin typeface="+mn-lt"/>
              </a:rPr>
              <a:t>+ 2x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1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600" dirty="0" smtClean="0"/>
          </a:p>
          <a:p>
            <a:endParaRPr lang="en-US" dirty="0"/>
          </a:p>
          <a:p>
            <a:pPr algn="just"/>
            <a:r>
              <a:rPr lang="en-US" dirty="0" smtClean="0"/>
              <a:t>“One out of every four people at Willow Creek were stalled or dissatisfied with the church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 many were considering leaving. When I first heard these results the pain of knowing was almost unbearable …”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                                                                Bill </a:t>
            </a:r>
            <a:r>
              <a:rPr lang="en-US" dirty="0" err="1" smtClean="0"/>
              <a:t>Hybels</a:t>
            </a:r>
            <a:r>
              <a:rPr lang="en-US" dirty="0" smtClean="0"/>
              <a:t>, 2007</a:t>
            </a:r>
            <a:endParaRPr lang="en-A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WARNING: FALSE </a:t>
            </a:r>
            <a:r>
              <a:rPr lang="en-US" dirty="0" smtClean="0"/>
              <a:t>ACTIVITY</a:t>
            </a:r>
            <a:endParaRPr lang="en-AU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Source: Reveal 2004 (6,000), Follow Me (80,000)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199" y="976314"/>
            <a:ext cx="7674429" cy="3617912"/>
          </a:xfrm>
        </p:spPr>
        <p:txBody>
          <a:bodyPr/>
          <a:lstStyle/>
          <a:p>
            <a:pPr lvl="1"/>
            <a:endParaRPr lang="en-AU" dirty="0" smtClean="0"/>
          </a:p>
          <a:p>
            <a:pPr lvl="1">
              <a:buNone/>
            </a:pPr>
            <a:endParaRPr lang="en-AU" dirty="0" smtClean="0"/>
          </a:p>
          <a:p>
            <a:pPr marL="457200" lvl="1" indent="-457200">
              <a:buFont typeface="+mj-lt"/>
              <a:buAutoNum type="arabicPeriod"/>
            </a:pPr>
            <a:r>
              <a:rPr lang="en-AU" dirty="0" smtClean="0"/>
              <a:t>What are we really up against?</a:t>
            </a:r>
          </a:p>
          <a:p>
            <a:pPr marL="457200" lvl="1" indent="-457200">
              <a:buFont typeface="+mj-lt"/>
              <a:buAutoNum type="arabicPeriod"/>
            </a:pPr>
            <a:endParaRPr lang="en-AU" dirty="0" smtClean="0"/>
          </a:p>
          <a:p>
            <a:pPr marL="457200" lvl="1" indent="-457200">
              <a:buFont typeface="+mj-lt"/>
              <a:buAutoNum type="arabicPeriod"/>
            </a:pPr>
            <a:r>
              <a:rPr lang="en-AU" dirty="0" smtClean="0"/>
              <a:t>What does this mean for more </a:t>
            </a:r>
            <a:r>
              <a:rPr lang="en-AU" b="1" dirty="0" smtClean="0"/>
              <a:t>effective ministry under God</a:t>
            </a:r>
            <a:r>
              <a:rPr lang="en-AU" dirty="0" smtClean="0"/>
              <a:t>?</a:t>
            </a:r>
          </a:p>
          <a:p>
            <a:pPr marL="457200" lvl="1" indent="-457200">
              <a:buFont typeface="+mj-lt"/>
              <a:buAutoNum type="arabicPeriod"/>
            </a:pPr>
            <a:endParaRPr lang="en-A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0" lvl="1" indent="-457200">
              <a:buFont typeface="+mj-lt"/>
              <a:buAutoNum type="arabicPeriod"/>
            </a:pP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What real challenges do we face along the way?</a:t>
            </a:r>
            <a:endParaRPr lang="en-A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IMPLEMENTATION CHALLENGE</a:t>
            </a:r>
            <a:endParaRPr lang="en-AU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199" y="1470990"/>
            <a:ext cx="2151089" cy="3123236"/>
          </a:xfrm>
        </p:spPr>
        <p:txBody>
          <a:bodyPr/>
          <a:lstStyle/>
          <a:p>
            <a:pPr marL="180000" lvl="1" indent="-180000" eaLnBrk="1" hangingPunct="1"/>
            <a:r>
              <a:rPr lang="en-AU" sz="1200" dirty="0" smtClean="0"/>
              <a:t>We have made progress and we are going better than most</a:t>
            </a:r>
          </a:p>
          <a:p>
            <a:pPr marL="180000" lvl="1" indent="-180000" eaLnBrk="1" hangingPunct="1"/>
            <a:r>
              <a:rPr lang="en-AU" sz="1200" dirty="0" smtClean="0"/>
              <a:t>Success might lead to theological compromise</a:t>
            </a:r>
          </a:p>
          <a:p>
            <a:pPr marL="180000" lvl="1" indent="-180000" eaLnBrk="1" hangingPunct="1"/>
            <a:r>
              <a:rPr lang="en-AU" sz="1200" dirty="0" smtClean="0"/>
              <a:t>Unease over personal effort and the sovereignty of God</a:t>
            </a:r>
          </a:p>
          <a:p>
            <a:pPr marL="180000" lvl="1" indent="-180000" eaLnBrk="1" hangingPunct="1"/>
            <a:r>
              <a:rPr lang="en-AU" sz="1200" dirty="0" smtClean="0"/>
              <a:t>Visible political pressure at the congregational level</a:t>
            </a:r>
          </a:p>
          <a:p>
            <a:pPr marL="180000" lvl="1" indent="-180000" eaLnBrk="1" hangingPunct="1"/>
            <a:r>
              <a:rPr lang="en-AU" sz="1200" dirty="0" smtClean="0"/>
              <a:t>Ambivalent congregations</a:t>
            </a:r>
          </a:p>
          <a:p>
            <a:pPr marL="180000" lvl="1" indent="-180000" eaLnBrk="1" hangingPunct="1"/>
            <a:r>
              <a:rPr lang="en-AU" sz="1200" dirty="0" smtClean="0"/>
              <a:t>Personal risk in a narrow career structure</a:t>
            </a:r>
          </a:p>
          <a:p>
            <a:pPr marL="180000" lvl="1" indent="-180000" eaLnBrk="1" hangingPunct="1"/>
            <a:r>
              <a:rPr lang="en-AU" sz="1200" dirty="0" smtClean="0"/>
              <a:t>Perceived long run ability to survive diminished performance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CHOKE POINT</a:t>
            </a:r>
            <a:endParaRPr lang="en-AU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12" name="Chevron 11"/>
          <p:cNvSpPr/>
          <p:nvPr/>
        </p:nvSpPr>
        <p:spPr>
          <a:xfrm>
            <a:off x="457200" y="976314"/>
            <a:ext cx="1944000" cy="494676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36000" rIns="0" rtlCol="0" anchor="ctr"/>
          <a:lstStyle/>
          <a:p>
            <a:pPr algn="ctr"/>
            <a:r>
              <a:rPr lang="en-AU" sz="1200" b="1" dirty="0" smtClean="0">
                <a:solidFill>
                  <a:schemeClr val="bg1"/>
                </a:solidFill>
              </a:rPr>
              <a:t>Establish the Need </a:t>
            </a:r>
            <a:endParaRPr lang="en-AU" sz="1200" b="1" dirty="0">
              <a:solidFill>
                <a:schemeClr val="bg1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2216400" y="976314"/>
            <a:ext cx="1944000" cy="494676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36000" rIns="0" rtlCol="0" anchor="ctr"/>
          <a:lstStyle/>
          <a:p>
            <a:pPr algn="ctr"/>
            <a:r>
              <a:rPr lang="en-AU" sz="1200" b="1" dirty="0" smtClean="0">
                <a:solidFill>
                  <a:schemeClr val="bg1"/>
                </a:solidFill>
              </a:rPr>
              <a:t> Understand the Problem</a:t>
            </a:r>
            <a:endParaRPr lang="en-AU" sz="1200" b="1" dirty="0">
              <a:solidFill>
                <a:schemeClr val="bg1"/>
              </a:solidFill>
            </a:endParaRPr>
          </a:p>
        </p:txBody>
      </p:sp>
      <p:sp>
        <p:nvSpPr>
          <p:cNvPr id="14" name="Chevron 13"/>
          <p:cNvSpPr/>
          <p:nvPr/>
        </p:nvSpPr>
        <p:spPr>
          <a:xfrm>
            <a:off x="3975600" y="976314"/>
            <a:ext cx="1944000" cy="494676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36000" rIns="0" rtlCol="0" anchor="ctr"/>
          <a:lstStyle/>
          <a:p>
            <a:pPr algn="ctr"/>
            <a:r>
              <a:rPr lang="en-AU" sz="1200" b="1" dirty="0">
                <a:solidFill>
                  <a:schemeClr val="bg1"/>
                </a:solidFill>
              </a:rPr>
              <a:t>Develop </a:t>
            </a:r>
            <a:r>
              <a:rPr lang="en-AU" sz="1200" b="1" dirty="0" smtClean="0">
                <a:solidFill>
                  <a:schemeClr val="bg1"/>
                </a:solidFill>
              </a:rPr>
              <a:t>a </a:t>
            </a:r>
            <a:r>
              <a:rPr lang="en-AU" sz="1200" b="1" dirty="0">
                <a:solidFill>
                  <a:schemeClr val="bg1"/>
                </a:solidFill>
              </a:rPr>
              <a:t>Credible Response</a:t>
            </a:r>
          </a:p>
        </p:txBody>
      </p:sp>
      <p:sp>
        <p:nvSpPr>
          <p:cNvPr id="15" name="Chevron 14"/>
          <p:cNvSpPr/>
          <p:nvPr/>
        </p:nvSpPr>
        <p:spPr>
          <a:xfrm>
            <a:off x="5734800" y="976314"/>
            <a:ext cx="1944000" cy="494676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36000" rIns="0" rtlCol="0" anchor="ctr"/>
          <a:lstStyle/>
          <a:p>
            <a:pPr algn="ctr"/>
            <a:r>
              <a:rPr lang="en-AU" sz="1200" b="1" dirty="0">
                <a:solidFill>
                  <a:schemeClr val="bg1"/>
                </a:solidFill>
              </a:rPr>
              <a:t>Persuade </a:t>
            </a:r>
            <a:r>
              <a:rPr lang="en-AU" sz="1200" b="1" dirty="0" smtClean="0">
                <a:solidFill>
                  <a:schemeClr val="bg1"/>
                </a:solidFill>
              </a:rPr>
              <a:t>for Change</a:t>
            </a:r>
            <a:endParaRPr lang="en-AU" sz="1200" b="1" dirty="0">
              <a:solidFill>
                <a:schemeClr val="bg1"/>
              </a:solidFill>
            </a:endParaRPr>
          </a:p>
        </p:txBody>
      </p:sp>
      <p:sp>
        <p:nvSpPr>
          <p:cNvPr id="16" name="Content Placeholder 9"/>
          <p:cNvSpPr txBox="1">
            <a:spLocks/>
          </p:cNvSpPr>
          <p:nvPr/>
        </p:nvSpPr>
        <p:spPr bwMode="auto">
          <a:xfrm>
            <a:off x="2992455" y="1470990"/>
            <a:ext cx="2151089" cy="3123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80000" lvl="1" indent="-180000">
              <a:spcBef>
                <a:spcPts val="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AU" sz="1200" dirty="0">
                <a:solidFill>
                  <a:schemeClr val="bg1"/>
                </a:solidFill>
                <a:latin typeface="Gill Sans"/>
                <a:cs typeface="+mn-cs"/>
              </a:rPr>
              <a:t>Disparate congregation histories and circumstances</a:t>
            </a:r>
          </a:p>
          <a:p>
            <a:pPr marL="180000" lvl="1" indent="-180000">
              <a:spcBef>
                <a:spcPts val="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AU" sz="1200" dirty="0">
                <a:solidFill>
                  <a:schemeClr val="bg1"/>
                </a:solidFill>
                <a:latin typeface="Gill Sans"/>
                <a:cs typeface="+mn-cs"/>
              </a:rPr>
              <a:t>Short term ‘performance pressures’ </a:t>
            </a:r>
          </a:p>
          <a:p>
            <a:pPr marL="180000" lvl="1" indent="-180000">
              <a:spcBef>
                <a:spcPts val="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AU" sz="1200" dirty="0">
                <a:solidFill>
                  <a:schemeClr val="bg1"/>
                </a:solidFill>
                <a:latin typeface="Gill Sans"/>
                <a:cs typeface="+mn-cs"/>
              </a:rPr>
              <a:t>Lack of clear evidence based </a:t>
            </a:r>
            <a:r>
              <a:rPr lang="en-AU" sz="1200" dirty="0" smtClean="0">
                <a:solidFill>
                  <a:schemeClr val="bg1"/>
                </a:solidFill>
                <a:latin typeface="Gill Sans"/>
                <a:cs typeface="+mn-cs"/>
              </a:rPr>
              <a:t>research and conviction</a:t>
            </a:r>
            <a:endParaRPr lang="en-AU" sz="1200" dirty="0">
              <a:solidFill>
                <a:schemeClr val="bg1"/>
              </a:solidFill>
              <a:latin typeface="Gill Sans"/>
              <a:cs typeface="+mn-cs"/>
            </a:endParaRPr>
          </a:p>
          <a:p>
            <a:pPr marL="180000" lvl="1" indent="-180000">
              <a:spcBef>
                <a:spcPts val="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AU" sz="1200" dirty="0">
                <a:solidFill>
                  <a:schemeClr val="bg1"/>
                </a:solidFill>
                <a:latin typeface="Gill Sans"/>
                <a:cs typeface="+mn-cs"/>
              </a:rPr>
              <a:t>Very different personal gifts and experiences</a:t>
            </a:r>
          </a:p>
          <a:p>
            <a:pPr marL="180000" lvl="1" indent="-180000">
              <a:spcBef>
                <a:spcPts val="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AU" sz="1200" dirty="0">
                <a:solidFill>
                  <a:schemeClr val="bg1"/>
                </a:solidFill>
                <a:latin typeface="Gill Sans"/>
                <a:cs typeface="+mn-cs"/>
              </a:rPr>
              <a:t>Anecdotal authority </a:t>
            </a:r>
          </a:p>
          <a:p>
            <a:pPr marL="180000" lvl="1" indent="-180000">
              <a:spcBef>
                <a:spcPts val="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AU" sz="1200" dirty="0">
                <a:solidFill>
                  <a:schemeClr val="bg1"/>
                </a:solidFill>
                <a:latin typeface="Gill Sans"/>
                <a:cs typeface="+mn-cs"/>
              </a:rPr>
              <a:t>Well meaning inclusive complexity</a:t>
            </a:r>
          </a:p>
          <a:p>
            <a:pPr marL="180000" lvl="1" indent="-180000">
              <a:spcBef>
                <a:spcPts val="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AU" sz="1200" dirty="0">
                <a:solidFill>
                  <a:schemeClr val="bg1"/>
                </a:solidFill>
                <a:latin typeface="Gill Sans"/>
                <a:cs typeface="+mn-cs"/>
              </a:rPr>
              <a:t>Lack of planning confidence and experience</a:t>
            </a:r>
          </a:p>
        </p:txBody>
      </p:sp>
      <p:sp>
        <p:nvSpPr>
          <p:cNvPr id="17" name="Content Placeholder 9"/>
          <p:cNvSpPr txBox="1">
            <a:spLocks/>
          </p:cNvSpPr>
          <p:nvPr/>
        </p:nvSpPr>
        <p:spPr bwMode="auto">
          <a:xfrm>
            <a:off x="5527711" y="1470990"/>
            <a:ext cx="2151089" cy="3123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80000" lvl="1" indent="-180000">
              <a:spcBef>
                <a:spcPts val="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AU" sz="1200" dirty="0">
                <a:solidFill>
                  <a:schemeClr val="bg1"/>
                </a:solidFill>
                <a:latin typeface="Gill Sans"/>
                <a:cs typeface="+mn-cs"/>
              </a:rPr>
              <a:t>Entrenched conservatism under pressure</a:t>
            </a:r>
          </a:p>
          <a:p>
            <a:pPr marL="180000" lvl="1" indent="-180000">
              <a:spcBef>
                <a:spcPts val="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AU" sz="1200" dirty="0">
                <a:solidFill>
                  <a:schemeClr val="bg1"/>
                </a:solidFill>
                <a:latin typeface="Gill Sans"/>
                <a:cs typeface="+mn-cs"/>
              </a:rPr>
              <a:t>‘Fragile’ unit, conflict and natural risk reluctance</a:t>
            </a:r>
          </a:p>
          <a:p>
            <a:pPr marL="180000" lvl="1" indent="-180000">
              <a:spcBef>
                <a:spcPts val="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AU" sz="1200" dirty="0">
                <a:solidFill>
                  <a:schemeClr val="bg1"/>
                </a:solidFill>
                <a:latin typeface="Gill Sans"/>
                <a:cs typeface="+mn-cs"/>
              </a:rPr>
              <a:t>Lack of organisational know how and experience</a:t>
            </a:r>
          </a:p>
          <a:p>
            <a:pPr marL="180000" lvl="1" indent="-180000">
              <a:spcBef>
                <a:spcPts val="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AU" sz="1200" dirty="0">
                <a:solidFill>
                  <a:schemeClr val="bg1"/>
                </a:solidFill>
                <a:latin typeface="Gill Sans"/>
                <a:cs typeface="+mn-cs"/>
              </a:rPr>
              <a:t>Overwhelming diary pressures</a:t>
            </a:r>
          </a:p>
          <a:p>
            <a:pPr marL="180000" lvl="1" indent="-180000">
              <a:spcBef>
                <a:spcPts val="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AU" sz="1200" dirty="0">
                <a:solidFill>
                  <a:schemeClr val="bg1"/>
                </a:solidFill>
                <a:latin typeface="Gill Sans"/>
                <a:cs typeface="+mn-cs"/>
              </a:rPr>
              <a:t>Voluntary and part time delegation structures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RESULTING STRESS CAN BE HUGE</a:t>
            </a:r>
            <a:endParaRPr lang="en-AU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eaLnBrk="1" hangingPunct="1"/>
            <a:r>
              <a:rPr lang="en-AU" sz="1000" dirty="0"/>
              <a:t>Source:NCLSLS96 Burn out in church </a:t>
            </a:r>
            <a:r>
              <a:rPr lang="en-AU" sz="1000" dirty="0" smtClean="0"/>
              <a:t>leaders * Numbers include co-variance and add up to &gt;100% </a:t>
            </a:r>
            <a:endParaRPr lang="en-AU" sz="1000" dirty="0"/>
          </a:p>
        </p:txBody>
      </p:sp>
      <p:graphicFrame>
        <p:nvGraphicFramePr>
          <p:cNvPr id="14" name="Content Placeholder 10"/>
          <p:cNvGraphicFramePr>
            <a:graphicFrameLocks noGrp="1"/>
          </p:cNvGraphicFramePr>
          <p:nvPr>
            <p:ph idx="1"/>
          </p:nvPr>
        </p:nvGraphicFramePr>
        <p:xfrm>
          <a:off x="457200" y="976313"/>
          <a:ext cx="3535363" cy="3617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ontent Placeholder 13"/>
          <p:cNvGraphicFramePr>
            <a:graphicFrameLocks noGrp="1"/>
          </p:cNvGraphicFramePr>
          <p:nvPr>
            <p:ph idx="13"/>
          </p:nvPr>
        </p:nvGraphicFramePr>
        <p:xfrm>
          <a:off x="3762375" y="1028065"/>
          <a:ext cx="353520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2612"/>
                <a:gridCol w="1562588"/>
              </a:tblGrid>
              <a:tr h="2274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Major Stress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Drivers</a:t>
                      </a:r>
                      <a:endParaRPr lang="en-A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% of Variance Explained *</a:t>
                      </a:r>
                      <a:endParaRPr lang="en-A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74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Personal Satisfaction</a:t>
                      </a:r>
                      <a:endParaRPr lang="en-A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35%</a:t>
                      </a:r>
                      <a:endParaRPr lang="en-A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Congregational Conflict</a:t>
                      </a:r>
                      <a:endParaRPr lang="en-A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22%</a:t>
                      </a:r>
                      <a:endParaRPr lang="en-A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Family Conflict</a:t>
                      </a:r>
                      <a:endParaRPr lang="en-A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19%</a:t>
                      </a:r>
                      <a:endParaRPr lang="en-A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Personal faith growth</a:t>
                      </a:r>
                      <a:endParaRPr lang="en-A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18%</a:t>
                      </a:r>
                      <a:endParaRPr lang="en-A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Setting Direction</a:t>
                      </a:r>
                      <a:endParaRPr lang="en-A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18%</a:t>
                      </a:r>
                      <a:endParaRPr lang="en-A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Confidence in the Goal</a:t>
                      </a:r>
                      <a:endParaRPr lang="en-A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18%</a:t>
                      </a:r>
                      <a:endParaRPr lang="en-A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Leadership Isolation</a:t>
                      </a:r>
                      <a:endParaRPr lang="en-A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17%</a:t>
                      </a:r>
                      <a:endParaRPr lang="en-A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Strains of the Role</a:t>
                      </a:r>
                      <a:endParaRPr lang="en-A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16%</a:t>
                      </a:r>
                      <a:endParaRPr lang="en-A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Planning and Vision</a:t>
                      </a:r>
                      <a:endParaRPr lang="en-A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12%</a:t>
                      </a:r>
                      <a:endParaRPr lang="en-A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Personal Finances</a:t>
                      </a:r>
                      <a:endParaRPr lang="en-A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10%</a:t>
                      </a:r>
                      <a:endParaRPr lang="en-A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648292" y="3862677"/>
            <a:ext cx="1079917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AU" sz="1200" dirty="0" smtClean="0">
                <a:solidFill>
                  <a:schemeClr val="bg1"/>
                </a:solidFill>
                <a:latin typeface="+mn-lt"/>
              </a:rPr>
              <a:t>Borderline</a:t>
            </a:r>
          </a:p>
          <a:p>
            <a:pPr algn="ctr"/>
            <a:r>
              <a:rPr lang="en-AU" sz="1200" dirty="0" smtClean="0">
                <a:solidFill>
                  <a:schemeClr val="bg1"/>
                </a:solidFill>
                <a:latin typeface="+mn-lt"/>
              </a:rPr>
              <a:t>To Burnout</a:t>
            </a:r>
          </a:p>
          <a:p>
            <a:pPr algn="ctr"/>
            <a:r>
              <a:rPr lang="en-AU" sz="1200" dirty="0" smtClean="0">
                <a:solidFill>
                  <a:schemeClr val="bg1"/>
                </a:solidFill>
                <a:latin typeface="+mn-lt"/>
              </a:rPr>
              <a:t>56%</a:t>
            </a:r>
            <a:endParaRPr lang="en-AU" sz="12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DIARIES ARE FULL</a:t>
            </a:r>
            <a:endParaRPr lang="en-AU" b="1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AU" sz="1000" dirty="0"/>
              <a:t> Source: Diary Analysis (14)</a:t>
            </a: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457200" y="976313"/>
          <a:ext cx="7221538" cy="3617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57200" y="1108789"/>
            <a:ext cx="46863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AU" sz="1400" b="1" dirty="0" smtClean="0">
                <a:solidFill>
                  <a:schemeClr val="bg1"/>
                </a:solidFill>
                <a:latin typeface="+mn-lt"/>
              </a:rPr>
              <a:t>Hours</a:t>
            </a:r>
            <a:endParaRPr lang="en-AU" sz="1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37857" y="2003364"/>
            <a:ext cx="1426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dirty="0" smtClean="0">
                <a:solidFill>
                  <a:schemeClr val="bg1"/>
                </a:solidFill>
                <a:latin typeface="+mn-lt"/>
              </a:rPr>
              <a:t>56 Hours +</a:t>
            </a:r>
            <a:endParaRPr lang="en-AU" sz="16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199" y="976314"/>
            <a:ext cx="8131630" cy="3617912"/>
          </a:xfrm>
        </p:spPr>
        <p:txBody>
          <a:bodyPr/>
          <a:lstStyle/>
          <a:p>
            <a:pPr lvl="1"/>
            <a:endParaRPr lang="en-AU" dirty="0" smtClean="0"/>
          </a:p>
          <a:p>
            <a:pPr lvl="1">
              <a:buNone/>
            </a:pPr>
            <a:endParaRPr lang="en-AU" dirty="0" smtClean="0"/>
          </a:p>
          <a:p>
            <a:pPr marL="457200" lvl="1" indent="-457200">
              <a:buFont typeface="+mj-lt"/>
              <a:buAutoNum type="arabicPeriod"/>
            </a:pPr>
            <a:r>
              <a:rPr lang="en-AU" dirty="0" smtClean="0"/>
              <a:t>What are we really up against?</a:t>
            </a:r>
          </a:p>
          <a:p>
            <a:pPr marL="457200" lvl="1" indent="-457200">
              <a:buFont typeface="+mj-lt"/>
              <a:buAutoNum type="arabicPeriod"/>
            </a:pPr>
            <a:endParaRPr lang="en-AU" dirty="0" smtClean="0"/>
          </a:p>
          <a:p>
            <a:pPr marL="457200" lvl="1" indent="-457200">
              <a:buFont typeface="+mj-lt"/>
              <a:buAutoNum type="arabicPeriod"/>
            </a:pPr>
            <a:r>
              <a:rPr lang="en-AU" dirty="0" smtClean="0"/>
              <a:t>What should this mean for more </a:t>
            </a:r>
            <a:r>
              <a:rPr lang="en-A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effective ministry under God</a:t>
            </a: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?</a:t>
            </a:r>
          </a:p>
          <a:p>
            <a:pPr marL="457200" lvl="1" indent="-457200">
              <a:buFont typeface="+mj-lt"/>
              <a:buAutoNum type="arabicPeriod"/>
            </a:pPr>
            <a:endParaRPr lang="en-AU" dirty="0" smtClean="0"/>
          </a:p>
          <a:p>
            <a:pPr marL="457200" lvl="1" indent="-457200">
              <a:buFont typeface="+mj-lt"/>
              <a:buAutoNum type="arabicPeriod"/>
            </a:pPr>
            <a:r>
              <a:rPr lang="en-AU" dirty="0" smtClean="0"/>
              <a:t>What real challenges do we face along the way?</a:t>
            </a:r>
            <a:endParaRPr lang="en-A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DIAGNOSTIC </a:t>
            </a:r>
            <a:r>
              <a:rPr lang="en-AU" dirty="0" smtClean="0"/>
              <a:t>FRAMEWORK</a:t>
            </a:r>
            <a:endParaRPr lang="en-AU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SET PRIORITIES</a:t>
            </a:r>
            <a:endParaRPr lang="en-A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8" name="AutoShape 10"/>
          <p:cNvSpPr>
            <a:spLocks noChangeArrowheads="1"/>
          </p:cNvSpPr>
          <p:nvPr/>
        </p:nvSpPr>
        <p:spPr bwMode="auto">
          <a:xfrm rot="10800000">
            <a:off x="457200" y="968820"/>
            <a:ext cx="4527395" cy="2788114"/>
          </a:xfrm>
          <a:prstGeom prst="rtTriangle">
            <a:avLst/>
          </a:prstGeom>
          <a:solidFill>
            <a:schemeClr val="accent3"/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rot="10800000" lIns="46800" tIns="46800" rIns="46800" bIns="468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latin typeface="+mn-lt"/>
            </a:endParaRPr>
          </a:p>
        </p:txBody>
      </p:sp>
      <p:sp>
        <p:nvSpPr>
          <p:cNvPr id="9" name="AutoShape 11"/>
          <p:cNvSpPr>
            <a:spLocks noChangeArrowheads="1"/>
          </p:cNvSpPr>
          <p:nvPr/>
        </p:nvSpPr>
        <p:spPr bwMode="auto">
          <a:xfrm rot="10800000" flipH="1" flipV="1">
            <a:off x="457200" y="1069753"/>
            <a:ext cx="4527395" cy="2788114"/>
          </a:xfrm>
          <a:prstGeom prst="rtTriangle">
            <a:avLst/>
          </a:prstGeom>
          <a:solidFill>
            <a:schemeClr val="accent2"/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lIns="46800" tIns="46800" rIns="46800" bIns="46800" anchor="b"/>
          <a:lstStyle/>
          <a:p>
            <a:endParaRPr lang="en-AU" sz="1400">
              <a:latin typeface="+mn-lt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5265454" y="976133"/>
            <a:ext cx="1989421" cy="2889048"/>
          </a:xfrm>
          <a:prstGeom prst="rect">
            <a:avLst/>
          </a:prstGeom>
          <a:solidFill>
            <a:schemeClr val="accent3"/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46800" tIns="46800" rIns="46800" bIns="468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latin typeface="+mn-lt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457200" y="4226118"/>
            <a:ext cx="4691230" cy="315967"/>
          </a:xfrm>
          <a:prstGeom prst="rect">
            <a:avLst/>
          </a:prstGeom>
          <a:solidFill>
            <a:schemeClr val="accent1"/>
          </a:solidFill>
          <a:ln w="6350" algn="ctr">
            <a:solidFill>
              <a:schemeClr val="bg1"/>
            </a:solidFill>
            <a:prstDash val="dash"/>
            <a:miter lim="800000"/>
            <a:headEnd/>
            <a:tailEnd/>
          </a:ln>
        </p:spPr>
        <p:txBody>
          <a:bodyPr lIns="46800" tIns="46800" rIns="46800" bIns="46800" anchor="ctr">
            <a:spAutoFit/>
          </a:bodyPr>
          <a:lstStyle/>
          <a:p>
            <a:r>
              <a:rPr lang="en-US" sz="1400">
                <a:solidFill>
                  <a:schemeClr val="bg1"/>
                </a:solidFill>
                <a:latin typeface="+mn-lt"/>
              </a:rPr>
              <a:t>4. Transition Ministry		+0.5x</a:t>
            </a:r>
          </a:p>
        </p:txBody>
      </p:sp>
      <p:sp>
        <p:nvSpPr>
          <p:cNvPr id="12" name="Rectangle 19"/>
          <p:cNvSpPr>
            <a:spLocks noChangeArrowheads="1"/>
          </p:cNvSpPr>
          <p:nvPr/>
        </p:nvSpPr>
        <p:spPr bwMode="auto">
          <a:xfrm>
            <a:off x="457200" y="3528735"/>
            <a:ext cx="4543486" cy="315967"/>
          </a:xfrm>
          <a:prstGeom prst="rect">
            <a:avLst/>
          </a:prstGeom>
          <a:noFill/>
          <a:ln w="6350" algn="ctr">
            <a:noFill/>
            <a:prstDash val="dash"/>
            <a:miter lim="800000"/>
            <a:headEnd/>
            <a:tailEnd/>
          </a:ln>
        </p:spPr>
        <p:txBody>
          <a:bodyPr lIns="46800" tIns="46800" rIns="46800" bIns="46800" anchor="ctr">
            <a:spAutoFit/>
          </a:bodyPr>
          <a:lstStyle/>
          <a:p>
            <a:r>
              <a:rPr lang="en-US" sz="1400" b="1">
                <a:solidFill>
                  <a:schemeClr val="bg1"/>
                </a:solidFill>
                <a:latin typeface="+mn-lt"/>
              </a:rPr>
              <a:t>1. Discipling / Gospel Community</a:t>
            </a:r>
          </a:p>
        </p:txBody>
      </p:sp>
      <p:sp>
        <p:nvSpPr>
          <p:cNvPr id="13" name="Rectangle 20"/>
          <p:cNvSpPr>
            <a:spLocks noChangeArrowheads="1"/>
          </p:cNvSpPr>
          <p:nvPr/>
        </p:nvSpPr>
        <p:spPr bwMode="auto">
          <a:xfrm>
            <a:off x="457200" y="961505"/>
            <a:ext cx="4543486" cy="315967"/>
          </a:xfrm>
          <a:prstGeom prst="rect">
            <a:avLst/>
          </a:prstGeom>
          <a:noFill/>
          <a:ln w="6350" algn="ctr">
            <a:noFill/>
            <a:prstDash val="dash"/>
            <a:miter lim="800000"/>
            <a:headEnd/>
            <a:tailEnd/>
          </a:ln>
        </p:spPr>
        <p:txBody>
          <a:bodyPr lIns="46800" tIns="46800" rIns="46800" bIns="46800" anchor="ctr">
            <a:spAutoFit/>
          </a:bodyPr>
          <a:lstStyle/>
          <a:p>
            <a:pPr algn="r"/>
            <a:r>
              <a:rPr lang="en-US" sz="1400" b="1">
                <a:latin typeface="+mn-lt"/>
              </a:rPr>
              <a:t>2. Greet / Meet / Integrate</a:t>
            </a:r>
          </a:p>
        </p:txBody>
      </p:sp>
      <p:sp>
        <p:nvSpPr>
          <p:cNvPr id="14" name="Rectangle 21"/>
          <p:cNvSpPr>
            <a:spLocks noChangeArrowheads="1"/>
          </p:cNvSpPr>
          <p:nvPr/>
        </p:nvSpPr>
        <p:spPr bwMode="auto">
          <a:xfrm>
            <a:off x="5263991" y="968820"/>
            <a:ext cx="1974792" cy="314503"/>
          </a:xfrm>
          <a:prstGeom prst="rect">
            <a:avLst/>
          </a:prstGeom>
          <a:noFill/>
          <a:ln w="6350" algn="ctr">
            <a:noFill/>
            <a:prstDash val="dash"/>
            <a:miter lim="800000"/>
            <a:headEnd/>
            <a:tailEnd/>
          </a:ln>
        </p:spPr>
        <p:txBody>
          <a:bodyPr lIns="46800" tIns="46800" rIns="46800" bIns="46800" anchor="ctr">
            <a:spAutoFit/>
          </a:bodyPr>
          <a:lstStyle/>
          <a:p>
            <a:r>
              <a:rPr lang="en-US" sz="1400" b="1" dirty="0">
                <a:latin typeface="+mn-lt"/>
              </a:rPr>
              <a:t>3. Invitation Ministry</a:t>
            </a:r>
          </a:p>
        </p:txBody>
      </p:sp>
      <p:sp>
        <p:nvSpPr>
          <p:cNvPr id="15" name="Rectangle 22"/>
          <p:cNvSpPr>
            <a:spLocks noChangeArrowheads="1"/>
          </p:cNvSpPr>
          <p:nvPr/>
        </p:nvSpPr>
        <p:spPr bwMode="auto">
          <a:xfrm>
            <a:off x="3353562" y="1817249"/>
            <a:ext cx="1063463" cy="315967"/>
          </a:xfrm>
          <a:prstGeom prst="rect">
            <a:avLst/>
          </a:prstGeom>
          <a:noFill/>
          <a:ln w="6350" algn="ctr">
            <a:noFill/>
            <a:prstDash val="dash"/>
            <a:miter lim="800000"/>
            <a:headEnd/>
            <a:tailEnd/>
          </a:ln>
        </p:spPr>
        <p:txBody>
          <a:bodyPr lIns="46800" tIns="46800" rIns="46800" bIns="46800" anchor="ctr">
            <a:spAutoFit/>
          </a:bodyPr>
          <a:lstStyle/>
          <a:p>
            <a:pPr algn="ctr"/>
            <a:r>
              <a:rPr lang="en-US" sz="1400" b="1">
                <a:latin typeface="+mn-lt"/>
              </a:rPr>
              <a:t>+ 1x</a:t>
            </a:r>
          </a:p>
        </p:txBody>
      </p:sp>
      <p:sp>
        <p:nvSpPr>
          <p:cNvPr id="16" name="Rectangle 23"/>
          <p:cNvSpPr>
            <a:spLocks noChangeArrowheads="1"/>
          </p:cNvSpPr>
          <p:nvPr/>
        </p:nvSpPr>
        <p:spPr bwMode="auto">
          <a:xfrm>
            <a:off x="983811" y="2475513"/>
            <a:ext cx="1062000" cy="315967"/>
          </a:xfrm>
          <a:prstGeom prst="rect">
            <a:avLst/>
          </a:prstGeom>
          <a:noFill/>
          <a:ln w="6350" algn="ctr">
            <a:noFill/>
            <a:prstDash val="dash"/>
            <a:miter lim="800000"/>
            <a:headEnd/>
            <a:tailEnd/>
          </a:ln>
        </p:spPr>
        <p:txBody>
          <a:bodyPr lIns="46800" tIns="46800" rIns="46800" bIns="46800" anchor="ctr">
            <a:spAutoFit/>
          </a:bodyPr>
          <a:lstStyle/>
          <a:p>
            <a:pPr algn="ctr"/>
            <a:r>
              <a:rPr lang="en-US" sz="1400" b="1">
                <a:solidFill>
                  <a:schemeClr val="bg1"/>
                </a:solidFill>
                <a:latin typeface="+mn-lt"/>
              </a:rPr>
              <a:t>+ 1x</a:t>
            </a:r>
          </a:p>
        </p:txBody>
      </p:sp>
      <p:sp>
        <p:nvSpPr>
          <p:cNvPr id="17" name="Rectangle 24"/>
          <p:cNvSpPr>
            <a:spLocks noChangeArrowheads="1"/>
          </p:cNvSpPr>
          <p:nvPr/>
        </p:nvSpPr>
        <p:spPr bwMode="auto">
          <a:xfrm>
            <a:off x="5658950" y="1817249"/>
            <a:ext cx="1062000" cy="315967"/>
          </a:xfrm>
          <a:prstGeom prst="rect">
            <a:avLst/>
          </a:prstGeom>
          <a:noFill/>
          <a:ln w="6350" algn="ctr">
            <a:noFill/>
            <a:prstDash val="dash"/>
            <a:miter lim="800000"/>
            <a:headEnd/>
            <a:tailEnd/>
          </a:ln>
        </p:spPr>
        <p:txBody>
          <a:bodyPr lIns="46800" tIns="46800" rIns="46800" bIns="46800" anchor="ctr">
            <a:spAutoFit/>
          </a:bodyPr>
          <a:lstStyle/>
          <a:p>
            <a:pPr algn="ctr"/>
            <a:r>
              <a:rPr lang="en-US" sz="1400" b="1">
                <a:latin typeface="+mn-lt"/>
              </a:rPr>
              <a:t>+ 2x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ORGANISE AND EMPOWER</a:t>
            </a:r>
            <a:endParaRPr lang="en-AU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AU" sz="1000" dirty="0" smtClean="0"/>
              <a:t>Volunteer &lt;8 hours, Part time 8-30, Full time 30</a:t>
            </a:r>
            <a:r>
              <a:rPr lang="en-AU" dirty="0" smtClean="0"/>
              <a:t>+</a:t>
            </a:r>
            <a:endParaRPr lang="en-AU" dirty="0"/>
          </a:p>
        </p:txBody>
      </p:sp>
      <p:graphicFrame>
        <p:nvGraphicFramePr>
          <p:cNvPr id="9" name="Group 49"/>
          <p:cNvGraphicFramePr>
            <a:graphicFrameLocks noGrp="1"/>
          </p:cNvGraphicFramePr>
          <p:nvPr>
            <p:ph idx="1"/>
          </p:nvPr>
        </p:nvGraphicFramePr>
        <p:xfrm>
          <a:off x="457200" y="976313"/>
          <a:ext cx="7221598" cy="3535680"/>
        </p:xfrm>
        <a:graphic>
          <a:graphicData uri="http://schemas.openxmlformats.org/drawingml/2006/table">
            <a:tbl>
              <a:tblPr/>
              <a:tblGrid>
                <a:gridCol w="1746354"/>
                <a:gridCol w="1368811"/>
                <a:gridCol w="1368811"/>
                <a:gridCol w="1368811"/>
                <a:gridCol w="1368811"/>
              </a:tblGrid>
              <a:tr h="4124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Worship</a:t>
                      </a: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Gospel Community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Growing Leaders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Invitation</a:t>
                      </a: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0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0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Early Morning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sym typeface="Wingdings"/>
                        </a:rPr>
                        <a:t></a:t>
                      </a:r>
                      <a:endParaRPr kumimoji="0" lang="en-A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n-lt"/>
                          <a:sym typeface="Wingdings"/>
                        </a:rPr>
                        <a:t></a:t>
                      </a:r>
                      <a:endParaRPr kumimoji="0" lang="en-A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sym typeface="Wingdings"/>
                        </a:rPr>
                        <a:t></a:t>
                      </a:r>
                      <a:endParaRPr kumimoji="0" lang="en-A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sym typeface="Wingdings"/>
                        </a:rPr>
                        <a:t></a:t>
                      </a:r>
                      <a:endParaRPr kumimoji="0" lang="en-A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0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Mid Morning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sym typeface="Wingdings"/>
                        </a:rPr>
                        <a:t></a:t>
                      </a:r>
                      <a:endParaRPr kumimoji="0" lang="en-A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n-lt"/>
                          <a:sym typeface="Wingdings"/>
                        </a:rPr>
                        <a:t></a:t>
                      </a:r>
                      <a:endParaRPr kumimoji="0" lang="en-A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sym typeface="Wingdings"/>
                        </a:rPr>
                        <a:t></a:t>
                      </a:r>
                      <a:endParaRPr kumimoji="0" lang="en-A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sym typeface="Wingdings"/>
                        </a:rPr>
                        <a:t></a:t>
                      </a:r>
                      <a:endParaRPr kumimoji="0" lang="en-A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0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Evening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sym typeface="Wingdings"/>
                        </a:rPr>
                        <a:t></a:t>
                      </a:r>
                      <a:endParaRPr kumimoji="0" lang="en-A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n-lt"/>
                          <a:sym typeface="Wingdings"/>
                        </a:rPr>
                        <a:t></a:t>
                      </a:r>
                      <a:endParaRPr kumimoji="0" lang="en-A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sym typeface="Wingdings"/>
                        </a:rPr>
                        <a:t></a:t>
                      </a:r>
                      <a:endParaRPr kumimoji="0" lang="en-A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sym typeface="Wingdings"/>
                        </a:rPr>
                        <a:t></a:t>
                      </a:r>
                      <a:endParaRPr kumimoji="0" lang="en-A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0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Youth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sym typeface="Wingdings"/>
                        </a:rPr>
                        <a:t></a:t>
                      </a:r>
                      <a:endParaRPr kumimoji="0" lang="en-A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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sym typeface="Wingdings"/>
                        </a:rPr>
                        <a:t></a:t>
                      </a:r>
                      <a:endParaRPr kumimoji="0" lang="en-A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sym typeface="Wingdings"/>
                        </a:rPr>
                        <a:t></a:t>
                      </a:r>
                      <a:endParaRPr kumimoji="0" lang="en-A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0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Scripture Teaching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sym typeface="Wingdings"/>
                        </a:rPr>
                        <a:t></a:t>
                      </a:r>
                      <a:endParaRPr kumimoji="0" lang="en-A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sym typeface="Wingdings"/>
                        </a:rPr>
                        <a:t></a:t>
                      </a:r>
                      <a:endParaRPr kumimoji="0" lang="en-A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sym typeface="Wingdings"/>
                        </a:rPr>
                        <a:t></a:t>
                      </a:r>
                      <a:endParaRPr kumimoji="0" lang="en-A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sym typeface="Wingdings"/>
                        </a:rPr>
                        <a:t></a:t>
                      </a:r>
                      <a:endParaRPr kumimoji="0" lang="en-A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0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Plant 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sym typeface="Wingdings"/>
                        </a:rPr>
                        <a:t></a:t>
                      </a:r>
                      <a:endParaRPr kumimoji="0" lang="en-A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sym typeface="Wingdings"/>
                        </a:rPr>
                        <a:t></a:t>
                      </a:r>
                      <a:endParaRPr kumimoji="0" lang="en-A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sym typeface="Wingdings"/>
                        </a:rPr>
                        <a:t></a:t>
                      </a:r>
                      <a:endParaRPr kumimoji="0" lang="en-A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sym typeface="Wingdings"/>
                        </a:rPr>
                        <a:t></a:t>
                      </a:r>
                      <a:endParaRPr kumimoji="0" lang="en-A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0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Plant 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sym typeface="Wingdings"/>
                        </a:rPr>
                        <a:t></a:t>
                      </a:r>
                      <a:endParaRPr kumimoji="0" lang="en-A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sym typeface="Wingdings"/>
                        </a:rPr>
                        <a:t></a:t>
                      </a:r>
                      <a:endParaRPr kumimoji="0" lang="en-A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sym typeface="Wingdings"/>
                        </a:rPr>
                        <a:t></a:t>
                      </a:r>
                      <a:endParaRPr kumimoji="0" lang="en-A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sym typeface="Wingdings"/>
                        </a:rPr>
                        <a:t></a:t>
                      </a:r>
                      <a:endParaRPr kumimoji="0" lang="en-A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Chevron 9"/>
          <p:cNvSpPr/>
          <p:nvPr/>
        </p:nvSpPr>
        <p:spPr>
          <a:xfrm>
            <a:off x="2211030" y="1543986"/>
            <a:ext cx="1440000" cy="301753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36000" rIns="0" rtlCol="0" anchor="ctr"/>
          <a:lstStyle/>
          <a:p>
            <a:pPr algn="ctr"/>
            <a:r>
              <a:rPr lang="en-AU" sz="1400" b="1" dirty="0" smtClean="0">
                <a:solidFill>
                  <a:schemeClr val="bg1"/>
                </a:solidFill>
              </a:rPr>
              <a:t>Engage</a:t>
            </a:r>
            <a:endParaRPr lang="en-AU" sz="1400" b="1" dirty="0">
              <a:solidFill>
                <a:schemeClr val="bg1"/>
              </a:solidFill>
            </a:endParaRPr>
          </a:p>
        </p:txBody>
      </p:sp>
      <p:sp>
        <p:nvSpPr>
          <p:cNvPr id="11" name="Chevron 10"/>
          <p:cNvSpPr/>
          <p:nvPr/>
        </p:nvSpPr>
        <p:spPr>
          <a:xfrm>
            <a:off x="3565500" y="1543986"/>
            <a:ext cx="1440000" cy="301753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36000" rIns="0" rtlCol="0" anchor="ctr"/>
          <a:lstStyle/>
          <a:p>
            <a:pPr algn="ctr"/>
            <a:r>
              <a:rPr lang="en-AU" sz="1400" b="1" dirty="0" smtClean="0">
                <a:solidFill>
                  <a:schemeClr val="bg1"/>
                </a:solidFill>
              </a:rPr>
              <a:t>Grow</a:t>
            </a:r>
            <a:endParaRPr lang="en-AU" sz="1400" b="1" dirty="0">
              <a:solidFill>
                <a:schemeClr val="bg1"/>
              </a:solidFill>
            </a:endParaRPr>
          </a:p>
        </p:txBody>
      </p:sp>
      <p:sp>
        <p:nvSpPr>
          <p:cNvPr id="12" name="Chevron 11"/>
          <p:cNvSpPr/>
          <p:nvPr/>
        </p:nvSpPr>
        <p:spPr>
          <a:xfrm>
            <a:off x="4919970" y="1543986"/>
            <a:ext cx="1440000" cy="301753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36000" rIns="0" rtlCol="0" anchor="ctr"/>
          <a:lstStyle/>
          <a:p>
            <a:pPr algn="ctr"/>
            <a:r>
              <a:rPr lang="en-AU" sz="1400" b="1" dirty="0" smtClean="0">
                <a:solidFill>
                  <a:schemeClr val="bg1"/>
                </a:solidFill>
              </a:rPr>
              <a:t>Train</a:t>
            </a:r>
            <a:endParaRPr lang="en-AU" sz="1400" b="1" dirty="0">
              <a:solidFill>
                <a:schemeClr val="bg1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6274440" y="1543986"/>
            <a:ext cx="1440000" cy="301753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36000" rIns="0" rtlCol="0" anchor="ctr"/>
          <a:lstStyle/>
          <a:p>
            <a:pPr algn="ctr"/>
            <a:r>
              <a:rPr lang="en-AU" sz="1400" b="1" dirty="0" smtClean="0">
                <a:solidFill>
                  <a:schemeClr val="bg1"/>
                </a:solidFill>
              </a:rPr>
              <a:t>Reach Out</a:t>
            </a:r>
            <a:endParaRPr lang="en-AU" sz="14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30546" y="3462050"/>
            <a:ext cx="13933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solidFill>
                  <a:schemeClr val="bg1"/>
                </a:solidFill>
                <a:latin typeface="+mj-lt"/>
              </a:rPr>
              <a:t>Volunteer</a:t>
            </a:r>
            <a:endParaRPr lang="en-AU" sz="1600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23917" y="2349144"/>
            <a:ext cx="10080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solidFill>
                  <a:schemeClr val="bg1"/>
                </a:solidFill>
                <a:latin typeface="+mj-lt"/>
              </a:rPr>
              <a:t>Part time</a:t>
            </a:r>
            <a:endParaRPr lang="en-AU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30546" y="2010590"/>
            <a:ext cx="9012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dirty="0" smtClean="0">
                <a:solidFill>
                  <a:schemeClr val="bg1"/>
                </a:solidFill>
                <a:latin typeface="+mj-lt"/>
              </a:rPr>
              <a:t>Full time</a:t>
            </a:r>
            <a:endParaRPr lang="en-AU" sz="16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199" y="976314"/>
            <a:ext cx="8088087" cy="3617912"/>
          </a:xfrm>
        </p:spPr>
        <p:txBody>
          <a:bodyPr/>
          <a:lstStyle/>
          <a:p>
            <a:pPr lvl="1"/>
            <a:endParaRPr lang="en-AU" dirty="0" smtClean="0"/>
          </a:p>
          <a:p>
            <a:pPr marL="457200" lvl="1" indent="-457200">
              <a:buFont typeface="+mj-lt"/>
              <a:buAutoNum type="arabicPeriod"/>
            </a:pPr>
            <a:r>
              <a:rPr lang="en-AU" dirty="0" smtClean="0"/>
              <a:t>What are we really up against?</a:t>
            </a:r>
          </a:p>
          <a:p>
            <a:pPr marL="457200" lvl="1" indent="-457200">
              <a:buFont typeface="+mj-lt"/>
              <a:buAutoNum type="arabicPeriod"/>
            </a:pPr>
            <a:endParaRPr lang="en-AU" dirty="0" smtClean="0"/>
          </a:p>
          <a:p>
            <a:pPr marL="457200" lvl="1" indent="-457200">
              <a:buFont typeface="+mj-lt"/>
              <a:buAutoNum type="arabicPeriod"/>
            </a:pPr>
            <a:r>
              <a:rPr lang="en-AU" dirty="0" smtClean="0"/>
              <a:t>What should this mean for more </a:t>
            </a:r>
            <a:r>
              <a:rPr lang="en-A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effective ministry under God</a:t>
            </a: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?</a:t>
            </a:r>
          </a:p>
          <a:p>
            <a:pPr marL="457200" lvl="1" indent="-457200">
              <a:buFont typeface="+mj-lt"/>
              <a:buAutoNum type="arabicPeriod"/>
            </a:pPr>
            <a:endParaRPr lang="en-AU" dirty="0" smtClean="0"/>
          </a:p>
          <a:p>
            <a:pPr marL="457200" lvl="1" indent="-457200">
              <a:buFont typeface="+mj-lt"/>
              <a:buAutoNum type="arabicPeriod"/>
            </a:pPr>
            <a:r>
              <a:rPr lang="en-AU" dirty="0" smtClean="0"/>
              <a:t>What real challenges do we face along the way?</a:t>
            </a:r>
            <a:endParaRPr lang="en-A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CONCLUSIONS</a:t>
            </a:r>
            <a:endParaRPr lang="en-AU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 TIME FOR ACTION</a:t>
            </a:r>
            <a:endParaRPr lang="en-A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A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AU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7"/>
          </p:nvPr>
        </p:nvSpPr>
        <p:spPr>
          <a:xfrm>
            <a:off x="1237744" y="1045455"/>
            <a:ext cx="6668511" cy="3579659"/>
          </a:xfrm>
        </p:spPr>
        <p:txBody>
          <a:bodyPr>
            <a:normAutofit/>
          </a:bodyPr>
          <a:lstStyle/>
          <a:p>
            <a:pPr algn="just"/>
            <a:endParaRPr lang="en-AU" i="1" dirty="0"/>
          </a:p>
          <a:p>
            <a:pPr algn="just"/>
            <a:r>
              <a:rPr lang="en-AU" i="1" dirty="0" smtClean="0"/>
              <a:t>“In </a:t>
            </a:r>
            <a:r>
              <a:rPr lang="en-AU" i="1" dirty="0"/>
              <a:t>the whole of world history there is always </a:t>
            </a:r>
            <a:r>
              <a:rPr lang="en-AU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one really significant hour - the present</a:t>
            </a:r>
            <a:r>
              <a:rPr lang="en-A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…</a:t>
            </a:r>
            <a:r>
              <a:rPr lang="en-AU" i="1" dirty="0"/>
              <a:t>if</a:t>
            </a:r>
            <a:r>
              <a:rPr lang="en-A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AU" i="1" dirty="0"/>
              <a:t>you want to find eternity you must serve the </a:t>
            </a:r>
            <a:r>
              <a:rPr lang="en-AU" i="1" dirty="0" smtClean="0"/>
              <a:t>times”</a:t>
            </a:r>
          </a:p>
          <a:p>
            <a:pPr algn="just"/>
            <a:endParaRPr lang="en-AU" i="1" dirty="0" smtClean="0"/>
          </a:p>
          <a:p>
            <a:pPr algn="just"/>
            <a:r>
              <a:rPr lang="en-AU" dirty="0" smtClean="0"/>
              <a:t>                                                    Dietrich </a:t>
            </a:r>
            <a:r>
              <a:rPr lang="en-AU" dirty="0" err="1" smtClean="0"/>
              <a:t>Bonhoeffer</a:t>
            </a:r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8D63C7-0737-4735-8113-54575FA2239C}" type="slidenum">
              <a:rPr lang="en-AU" smtClean="0"/>
              <a:pPr/>
              <a:t>23</a:t>
            </a:fld>
            <a:endParaRPr lang="en-AU" dirty="0"/>
          </a:p>
        </p:txBody>
      </p:sp>
      <p:sp>
        <p:nvSpPr>
          <p:cNvPr id="10" name="Rectangle 9"/>
          <p:cNvSpPr/>
          <p:nvPr/>
        </p:nvSpPr>
        <p:spPr>
          <a:xfrm>
            <a:off x="1835780" y="3831771"/>
            <a:ext cx="43075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dirty="0" smtClean="0"/>
              <a:t> </a:t>
            </a:r>
            <a:r>
              <a:rPr lang="en-AU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www.effectiveministry.org</a:t>
            </a:r>
            <a:endParaRPr lang="en-A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BACK UP</a:t>
            </a:r>
            <a:endParaRPr lang="en-AU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457200" y="976313"/>
          <a:ext cx="7221538" cy="3617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ORDINARY CHURCH, THE ENTRY POINT</a:t>
            </a:r>
            <a:endParaRPr lang="en-AU" b="1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eaLnBrk="1" hangingPunct="1"/>
            <a:r>
              <a:rPr lang="en-AU" sz="1000" dirty="0"/>
              <a:t>Adjusted for non-participants</a:t>
            </a:r>
          </a:p>
          <a:p>
            <a:pPr eaLnBrk="1" hangingPunct="1"/>
            <a:r>
              <a:rPr lang="en-AU" sz="1000" dirty="0"/>
              <a:t>Source: Mission Under The Microscope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200" y="1108789"/>
            <a:ext cx="46863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AU" sz="1400" b="1" dirty="0" smtClean="0">
                <a:solidFill>
                  <a:schemeClr val="bg1"/>
                </a:solidFill>
                <a:latin typeface="+mn-lt"/>
              </a:rPr>
              <a:t>First Occasion at Church </a:t>
            </a:r>
            <a:endParaRPr lang="en-AU" sz="1400" b="1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457200" y="976313"/>
          <a:ext cx="7221538" cy="3617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FAMILY AND ORDINARY MEMBERS KEY</a:t>
            </a:r>
            <a:endParaRPr lang="en-AU" b="1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eaLnBrk="1" hangingPunct="1"/>
            <a:r>
              <a:rPr lang="en-AU" dirty="0"/>
              <a:t>Adjusted for non-participants</a:t>
            </a:r>
          </a:p>
          <a:p>
            <a:pPr eaLnBrk="1" hangingPunct="1"/>
            <a:r>
              <a:rPr lang="en-AU" dirty="0"/>
              <a:t>Source: Mission Under The Microscope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200" y="1108789"/>
            <a:ext cx="72216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AU" sz="1400" b="1" dirty="0" smtClean="0">
                <a:solidFill>
                  <a:schemeClr val="bg1"/>
                </a:solidFill>
                <a:latin typeface="+mn-lt"/>
              </a:rPr>
              <a:t>Most Significant People in Finding Faith </a:t>
            </a:r>
            <a:endParaRPr lang="en-AU" sz="1400" b="1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432963"/>
            <a:ext cx="8120743" cy="460800"/>
          </a:xfrm>
        </p:spPr>
        <p:txBody>
          <a:bodyPr/>
          <a:lstStyle/>
          <a:p>
            <a:r>
              <a:rPr lang="en-AU" dirty="0" smtClean="0"/>
              <a:t>POPULATION CHURN IS HIGH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eaLnBrk="1" hangingPunct="1"/>
            <a:r>
              <a:rPr lang="en-AU" sz="1000" dirty="0"/>
              <a:t>Sources: Council Records, Winds of change p350, NCLS91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dirty="0" smtClean="0"/>
              <a:t>Council Area Examples</a:t>
            </a:r>
            <a:endParaRPr lang="en-AU" dirty="0"/>
          </a:p>
        </p:txBody>
      </p:sp>
      <p:graphicFrame>
        <p:nvGraphicFramePr>
          <p:cNvPr id="6" name="Content Placeholder 10"/>
          <p:cNvGraphicFramePr>
            <a:graphicFrameLocks noGrp="1"/>
          </p:cNvGraphicFramePr>
          <p:nvPr>
            <p:ph idx="1"/>
          </p:nvPr>
        </p:nvGraphicFramePr>
        <p:xfrm>
          <a:off x="457200" y="1436688"/>
          <a:ext cx="7221538" cy="3157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1527889"/>
            <a:ext cx="46863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AU" sz="1400" b="1" dirty="0" smtClean="0">
                <a:solidFill>
                  <a:schemeClr val="bg1"/>
                </a:solidFill>
                <a:latin typeface="+mn-lt"/>
              </a:rPr>
              <a:t>Percent movement</a:t>
            </a:r>
            <a:endParaRPr lang="en-AU" sz="1400" b="1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199" y="432963"/>
            <a:ext cx="8186057" cy="460800"/>
          </a:xfrm>
        </p:spPr>
        <p:txBody>
          <a:bodyPr/>
          <a:lstStyle/>
          <a:p>
            <a:r>
              <a:rPr lang="en-AU" dirty="0" smtClean="0"/>
              <a:t>RELOCATION A CHALLENGE AND AN OPPORTUNITY</a:t>
            </a:r>
            <a:endParaRPr lang="en-AU" b="1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eaLnBrk="1" hangingPunct="1"/>
            <a:r>
              <a:rPr lang="en-AU" sz="1000" dirty="0"/>
              <a:t>Source: NCLS91 Winds of change p249-251, NCLS96 Build my church p 39, Anglicans and Protestant only</a:t>
            </a:r>
            <a:r>
              <a:rPr lang="en-AU" dirty="0"/>
              <a:t>.</a:t>
            </a: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457200" y="976313"/>
          <a:ext cx="6923314" cy="3617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57200" y="1108789"/>
            <a:ext cx="46863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AU" sz="1400" b="1" dirty="0" smtClean="0">
                <a:solidFill>
                  <a:schemeClr val="bg1"/>
                </a:solidFill>
                <a:latin typeface="+mn-lt"/>
              </a:rPr>
              <a:t>Reasons Left Previous Congregation</a:t>
            </a:r>
            <a:endParaRPr lang="en-AU" sz="1400" b="1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INVITATION HAS REASONABLE ODDS</a:t>
            </a:r>
            <a:endParaRPr lang="en-AU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eaLnBrk="1" hangingPunct="1"/>
            <a:r>
              <a:rPr lang="en-AU" sz="1000" dirty="0"/>
              <a:t>Source: ACLS98, see appendix slides 60,61</a:t>
            </a:r>
          </a:p>
        </p:txBody>
      </p:sp>
      <p:graphicFrame>
        <p:nvGraphicFramePr>
          <p:cNvPr id="14" name="Content Placeholder 10"/>
          <p:cNvGraphicFramePr>
            <a:graphicFrameLocks noGrp="1"/>
          </p:cNvGraphicFramePr>
          <p:nvPr>
            <p:ph idx="1"/>
          </p:nvPr>
        </p:nvGraphicFramePr>
        <p:xfrm>
          <a:off x="457201" y="976313"/>
          <a:ext cx="3363686" cy="3617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57200" y="1108789"/>
            <a:ext cx="35352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AU" sz="1400" b="1" dirty="0" smtClean="0">
                <a:solidFill>
                  <a:schemeClr val="bg1"/>
                </a:solidFill>
                <a:latin typeface="+mn-lt"/>
              </a:rPr>
              <a:t>Willingness to Accept an Invitation </a:t>
            </a:r>
            <a:endParaRPr lang="en-AU" sz="1400" b="1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16" name="Content Placeholder 10"/>
          <p:cNvGraphicFramePr>
            <a:graphicFrameLocks noGrp="1"/>
          </p:cNvGraphicFramePr>
          <p:nvPr>
            <p:ph idx="13"/>
          </p:nvPr>
        </p:nvGraphicFramePr>
        <p:xfrm>
          <a:off x="3992400" y="976313"/>
          <a:ext cx="3280682" cy="3617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508" name="Rectangle 4" descr="Wide upward diagonal"/>
          <p:cNvSpPr>
            <a:spLocks noChangeArrowheads="1"/>
          </p:cNvSpPr>
          <p:nvPr/>
        </p:nvSpPr>
        <p:spPr bwMode="auto">
          <a:xfrm>
            <a:off x="8515350" y="-1149804"/>
            <a:ext cx="323850" cy="846138"/>
          </a:xfrm>
          <a:prstGeom prst="rect">
            <a:avLst/>
          </a:prstGeom>
          <a:pattFill prst="wdUpDiag">
            <a:fgClr>
              <a:srgbClr val="E5B7D6"/>
            </a:fgClr>
            <a:bgClr>
              <a:srgbClr val="000000"/>
            </a:bgClr>
          </a:pattFill>
          <a:ln w="9525">
            <a:solidFill>
              <a:srgbClr val="E5B7D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21" name="TextBox 20"/>
          <p:cNvSpPr txBox="1"/>
          <p:nvPr/>
        </p:nvSpPr>
        <p:spPr>
          <a:xfrm>
            <a:off x="4144800" y="1108789"/>
            <a:ext cx="35352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AU" sz="1400" b="1" dirty="0" smtClean="0">
                <a:solidFill>
                  <a:schemeClr val="bg1"/>
                </a:solidFill>
                <a:latin typeface="+mn-lt"/>
              </a:rPr>
              <a:t>Likelihood of Becoming Frequent</a:t>
            </a:r>
            <a:endParaRPr lang="en-AU" sz="1400" b="1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SYSTEMATIC RESEARCH</a:t>
            </a:r>
            <a:endParaRPr lang="en-AU" b="1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AU" sz="1000" dirty="0" smtClean="0"/>
              <a:t>*All initiatives considered in the context of Biblical theology</a:t>
            </a:r>
            <a:endParaRPr lang="en-AU" sz="1000" dirty="0"/>
          </a:p>
        </p:txBody>
      </p:sp>
      <p:graphicFrame>
        <p:nvGraphicFramePr>
          <p:cNvPr id="9" name="Group 49"/>
          <p:cNvGraphicFramePr>
            <a:graphicFrameLocks noGrp="1"/>
          </p:cNvGraphicFramePr>
          <p:nvPr>
            <p:ph idx="1"/>
          </p:nvPr>
        </p:nvGraphicFramePr>
        <p:xfrm>
          <a:off x="457200" y="1139603"/>
          <a:ext cx="7221600" cy="3060738"/>
        </p:xfrm>
        <a:graphic>
          <a:graphicData uri="http://schemas.openxmlformats.org/drawingml/2006/table">
            <a:tbl>
              <a:tblPr/>
              <a:tblGrid>
                <a:gridCol w="1805013"/>
                <a:gridCol w="1805013"/>
                <a:gridCol w="1806561"/>
                <a:gridCol w="1805013"/>
              </a:tblGrid>
              <a:tr h="3762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Literature Search: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120+ *</a:t>
                      </a: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Expert Interviews: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75+</a:t>
                      </a: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Field Questionnaires: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42</a:t>
                      </a: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Workshops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12</a:t>
                      </a: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Beta sites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0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+ National Church Life Survey data and research 1991 – 2011</a:t>
                      </a:r>
                      <a:b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</a:b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</p:nvPr>
        </p:nvGraphicFramePr>
        <p:xfrm>
          <a:off x="457200" y="976313"/>
          <a:ext cx="7221538" cy="3617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436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YOUTH IS A VITAL PLATFORM </a:t>
            </a:r>
            <a:endParaRPr lang="en-AU" sz="2400" dirty="0" smtClean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5A4953-0CB8-4F09-BF0E-CE4C75D2F65A}" type="slidenum">
              <a:rPr lang="en-AU" smtClean="0"/>
              <a:pPr>
                <a:defRPr/>
              </a:pPr>
              <a:t>30</a:t>
            </a:fld>
            <a:endParaRPr lang="en-AU" dirty="0"/>
          </a:p>
        </p:txBody>
      </p:sp>
      <p:sp>
        <p:nvSpPr>
          <p:cNvPr id="18439" name="Text Placeholder 1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eaLnBrk="1" hangingPunct="1"/>
            <a:r>
              <a:rPr dirty="0" smtClean="0"/>
              <a:t>Sources: NCLS profiles 2001,2006; Why people don’t go to church p23;DYB p144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200" y="1108789"/>
            <a:ext cx="35352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AU" sz="1400" b="1" dirty="0" smtClean="0">
                <a:solidFill>
                  <a:schemeClr val="bg1"/>
                </a:solidFill>
                <a:latin typeface="+mn-lt"/>
              </a:rPr>
              <a:t>Estimated Headcount Per Age Year </a:t>
            </a:r>
            <a:endParaRPr lang="en-AU" sz="1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76500" y="3855800"/>
            <a:ext cx="13335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AU" sz="1400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Transitional Loss</a:t>
            </a:r>
            <a:endParaRPr lang="en-AU" sz="1400" dirty="0">
              <a:solidFill>
                <a:schemeClr val="bg1">
                  <a:lumMod val="75000"/>
                </a:schemeClr>
              </a:solidFill>
              <a:latin typeface="+mn-lt"/>
            </a:endParaRPr>
          </a:p>
        </p:txBody>
      </p:sp>
      <p:cxnSp>
        <p:nvCxnSpPr>
          <p:cNvPr id="16" name="Straight Arrow Connector 15"/>
          <p:cNvCxnSpPr>
            <a:stCxn id="15" idx="1"/>
          </p:cNvCxnSpPr>
          <p:nvPr/>
        </p:nvCxnSpPr>
        <p:spPr>
          <a:xfrm flipH="1" flipV="1">
            <a:off x="1701800" y="3644900"/>
            <a:ext cx="774700" cy="318622"/>
          </a:xfrm>
          <a:prstGeom prst="straightConnector1">
            <a:avLst/>
          </a:prstGeom>
          <a:ln w="635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955800" y="1370033"/>
            <a:ext cx="1333500" cy="215444"/>
          </a:xfrm>
          <a:prstGeom prst="rect">
            <a:avLst/>
          </a:prstGeom>
          <a:noFill/>
        </p:spPr>
        <p:txBody>
          <a:bodyPr wrap="square" lIns="72000" tIns="0" rIns="0" bIns="0" rtlCol="0">
            <a:spAutoFit/>
          </a:bodyPr>
          <a:lstStyle/>
          <a:p>
            <a:r>
              <a:rPr lang="en-AU" sz="1400" dirty="0" smtClean="0">
                <a:solidFill>
                  <a:schemeClr val="accent6"/>
                </a:solidFill>
                <a:latin typeface="+mn-lt"/>
              </a:rPr>
              <a:t>Home Grown</a:t>
            </a:r>
            <a:endParaRPr lang="en-AU" sz="1400" dirty="0">
              <a:solidFill>
                <a:schemeClr val="accent6"/>
              </a:solidFill>
              <a:latin typeface="+mn-lt"/>
            </a:endParaRPr>
          </a:p>
        </p:txBody>
      </p:sp>
      <p:cxnSp>
        <p:nvCxnSpPr>
          <p:cNvPr id="20" name="Straight Arrow Connector 19"/>
          <p:cNvCxnSpPr>
            <a:stCxn id="19" idx="1"/>
          </p:cNvCxnSpPr>
          <p:nvPr/>
        </p:nvCxnSpPr>
        <p:spPr>
          <a:xfrm flipH="1">
            <a:off x="1651000" y="1477755"/>
            <a:ext cx="304800" cy="510023"/>
          </a:xfrm>
          <a:prstGeom prst="straightConnector1">
            <a:avLst/>
          </a:prstGeom>
          <a:ln w="6350"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658900" y="1630611"/>
            <a:ext cx="1333500" cy="215444"/>
          </a:xfrm>
          <a:prstGeom prst="rect">
            <a:avLst/>
          </a:prstGeom>
          <a:noFill/>
        </p:spPr>
        <p:txBody>
          <a:bodyPr wrap="square" lIns="72000" tIns="0" rIns="0" bIns="0" rtlCol="0">
            <a:spAutoFit/>
          </a:bodyPr>
          <a:lstStyle/>
          <a:p>
            <a:r>
              <a:rPr lang="en-AU" sz="1400" dirty="0" smtClean="0">
                <a:solidFill>
                  <a:schemeClr val="bg2"/>
                </a:solidFill>
                <a:latin typeface="+mn-lt"/>
              </a:rPr>
              <a:t>New Christians</a:t>
            </a:r>
            <a:endParaRPr lang="en-AU" sz="1400" dirty="0">
              <a:solidFill>
                <a:schemeClr val="bg2"/>
              </a:solidFill>
              <a:latin typeface="+mn-lt"/>
            </a:endParaRPr>
          </a:p>
        </p:txBody>
      </p:sp>
      <p:cxnSp>
        <p:nvCxnSpPr>
          <p:cNvPr id="24" name="Straight Arrow Connector 23"/>
          <p:cNvCxnSpPr>
            <a:stCxn id="23" idx="1"/>
          </p:cNvCxnSpPr>
          <p:nvPr/>
        </p:nvCxnSpPr>
        <p:spPr>
          <a:xfrm flipH="1">
            <a:off x="2339752" y="1738333"/>
            <a:ext cx="319148" cy="185345"/>
          </a:xfrm>
          <a:prstGeom prst="straightConnector1">
            <a:avLst/>
          </a:prstGeom>
          <a:ln w="6350">
            <a:solidFill>
              <a:schemeClr val="bg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oup 49"/>
          <p:cNvGraphicFramePr>
            <a:graphicFrameLocks noGrp="1"/>
          </p:cNvGraphicFramePr>
          <p:nvPr>
            <p:ph idx="1"/>
          </p:nvPr>
        </p:nvGraphicFramePr>
        <p:xfrm>
          <a:off x="457200" y="976313"/>
          <a:ext cx="7221600" cy="3385827"/>
        </p:xfrm>
        <a:graphic>
          <a:graphicData uri="http://schemas.openxmlformats.org/drawingml/2006/table">
            <a:tbl>
              <a:tblPr/>
              <a:tblGrid>
                <a:gridCol w="2406512"/>
                <a:gridCol w="2408576"/>
                <a:gridCol w="2406512"/>
              </a:tblGrid>
              <a:tr h="3762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Dropout Rate %</a:t>
                      </a: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Secondary / Post School</a:t>
                      </a: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Left Home</a:t>
                      </a: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62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Uniting</a:t>
                      </a: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37%</a:t>
                      </a: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45%</a:t>
                      </a: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Anglican</a:t>
                      </a: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33%</a:t>
                      </a: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43%</a:t>
                      </a: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Presbyterian</a:t>
                      </a: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29%</a:t>
                      </a: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33%</a:t>
                      </a: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Baptist</a:t>
                      </a: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20%</a:t>
                      </a: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32%</a:t>
                      </a: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Lutheran</a:t>
                      </a: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13%</a:t>
                      </a: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19%</a:t>
                      </a: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Adventist</a:t>
                      </a: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9%</a:t>
                      </a: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29%</a:t>
                      </a: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Methodist</a:t>
                      </a: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8%</a:t>
                      </a: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29%</a:t>
                      </a: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Reformed</a:t>
                      </a: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5%</a:t>
                      </a: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13%</a:t>
                      </a: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OFTEN POORLY MANAGED</a:t>
            </a:r>
            <a:endParaRPr lang="en-AU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eaLnBrk="1" hangingPunct="1"/>
            <a:r>
              <a:rPr lang="en-AU" sz="1000" dirty="0"/>
              <a:t>Source: Mission under the Microscope p121 NCLS91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432963"/>
            <a:ext cx="8294914" cy="460800"/>
          </a:xfrm>
        </p:spPr>
        <p:txBody>
          <a:bodyPr/>
          <a:lstStyle/>
          <a:p>
            <a:r>
              <a:rPr lang="en-AU" dirty="0" smtClean="0"/>
              <a:t>THE EFFECT OF ALPHA ON CHURCH ATTENDANCE</a:t>
            </a:r>
            <a:endParaRPr lang="en-AU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AU"/>
          </a:p>
        </p:txBody>
      </p:sp>
      <p:graphicFrame>
        <p:nvGraphicFramePr>
          <p:cNvPr id="9" name="Content Placeholder 10"/>
          <p:cNvGraphicFramePr>
            <a:graphicFrameLocks noGrp="1"/>
          </p:cNvGraphicFramePr>
          <p:nvPr>
            <p:ph idx="1"/>
          </p:nvPr>
        </p:nvGraphicFramePr>
        <p:xfrm>
          <a:off x="457200" y="976313"/>
          <a:ext cx="7221538" cy="3617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57200" y="1108789"/>
            <a:ext cx="35352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AU" sz="1400" b="1" dirty="0" smtClean="0">
                <a:solidFill>
                  <a:schemeClr val="bg1"/>
                </a:solidFill>
                <a:latin typeface="+mn-lt"/>
              </a:rPr>
              <a:t>% of Churches (1989 – 1998)</a:t>
            </a:r>
            <a:endParaRPr lang="en-AU" sz="1400" b="1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457200" y="976313"/>
          <a:ext cx="7221538" cy="3617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432963"/>
            <a:ext cx="8294914" cy="460800"/>
          </a:xfrm>
        </p:spPr>
        <p:txBody>
          <a:bodyPr/>
          <a:lstStyle/>
          <a:p>
            <a:r>
              <a:rPr lang="en-AU" dirty="0" smtClean="0"/>
              <a:t>DAILY DEVOTION</a:t>
            </a:r>
            <a:endParaRPr lang="en-AU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AU" dirty="0"/>
              <a:t>Source: NCLS91, NCLS96, NCLS06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1108789"/>
            <a:ext cx="35352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AU" sz="1400" b="1" dirty="0" smtClean="0">
                <a:solidFill>
                  <a:schemeClr val="bg1"/>
                </a:solidFill>
                <a:latin typeface="+mn-lt"/>
              </a:rPr>
              <a:t>10 Year Growth Step %</a:t>
            </a:r>
            <a:endParaRPr lang="en-AU" sz="1400" b="1" dirty="0">
              <a:solidFill>
                <a:schemeClr val="bg1"/>
              </a:solidFill>
              <a:latin typeface="+mn-lt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045028" y="2794454"/>
            <a:ext cx="6328800" cy="0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050925" y="1495425"/>
            <a:ext cx="6328800" cy="2584800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1066800" y="2019300"/>
            <a:ext cx="6324600" cy="1803400"/>
          </a:xfrm>
          <a:prstGeom prst="line">
            <a:avLst/>
          </a:prstGeom>
          <a:ln w="3175"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1054100" y="1511300"/>
            <a:ext cx="6101903" cy="1739900"/>
          </a:xfrm>
          <a:prstGeom prst="line">
            <a:avLst/>
          </a:prstGeom>
          <a:ln w="3175"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143000" y="1587500"/>
            <a:ext cx="11557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AU" sz="1400" dirty="0" smtClean="0">
                <a:solidFill>
                  <a:schemeClr val="bg1"/>
                </a:solidFill>
                <a:latin typeface="+mn-lt"/>
              </a:rPr>
              <a:t>R</a:t>
            </a:r>
            <a:r>
              <a:rPr lang="en-AU" sz="1400" baseline="30000" dirty="0" smtClean="0">
                <a:solidFill>
                  <a:schemeClr val="bg1"/>
                </a:solidFill>
                <a:latin typeface="+mn-lt"/>
              </a:rPr>
              <a:t>2</a:t>
            </a:r>
            <a:r>
              <a:rPr lang="en-AU" sz="1400" dirty="0" smtClean="0">
                <a:solidFill>
                  <a:schemeClr val="bg1"/>
                </a:solidFill>
                <a:latin typeface="+mn-lt"/>
              </a:rPr>
              <a:t> 90%</a:t>
            </a:r>
            <a:endParaRPr lang="en-AU" sz="1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606550" y="3442156"/>
            <a:ext cx="11557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AU" sz="1400" dirty="0" smtClean="0">
                <a:solidFill>
                  <a:schemeClr val="bg1"/>
                </a:solidFill>
                <a:latin typeface="+mn-lt"/>
              </a:rPr>
              <a:t>Uniting</a:t>
            </a:r>
            <a:endParaRPr lang="en-AU" sz="1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257300" y="3290212"/>
            <a:ext cx="11557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AU" sz="1400" dirty="0" smtClean="0">
                <a:solidFill>
                  <a:schemeClr val="bg1"/>
                </a:solidFill>
                <a:latin typeface="+mn-lt"/>
              </a:rPr>
              <a:t>Lutheran</a:t>
            </a:r>
            <a:endParaRPr lang="en-AU" sz="1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095500" y="2934154"/>
            <a:ext cx="11557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AU" sz="1400" dirty="0" smtClean="0">
                <a:solidFill>
                  <a:schemeClr val="bg1"/>
                </a:solidFill>
                <a:latin typeface="+mn-lt"/>
              </a:rPr>
              <a:t>Anglican</a:t>
            </a:r>
            <a:endParaRPr lang="en-AU" sz="1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162300" y="2604410"/>
            <a:ext cx="15875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AU" sz="1400" dirty="0" smtClean="0">
                <a:solidFill>
                  <a:schemeClr val="bg1"/>
                </a:solidFill>
                <a:latin typeface="+mn-lt"/>
              </a:rPr>
              <a:t>Churches Of Christ</a:t>
            </a:r>
            <a:endParaRPr lang="en-AU" sz="1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597400" y="2388966"/>
            <a:ext cx="11557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AU" sz="1400" dirty="0" smtClean="0">
                <a:solidFill>
                  <a:schemeClr val="bg1"/>
                </a:solidFill>
                <a:latin typeface="+mn-lt"/>
              </a:rPr>
              <a:t>Baptist</a:t>
            </a:r>
            <a:endParaRPr lang="en-AU" sz="1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180028" y="1790244"/>
            <a:ext cx="11557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AU" sz="1400" dirty="0" smtClean="0">
                <a:solidFill>
                  <a:schemeClr val="bg1"/>
                </a:solidFill>
                <a:latin typeface="+mn-lt"/>
              </a:rPr>
              <a:t>Pentecostal</a:t>
            </a:r>
            <a:endParaRPr lang="en-AU" sz="1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413000" y="4378781"/>
            <a:ext cx="35352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AU" sz="1400" b="1" dirty="0" smtClean="0">
                <a:solidFill>
                  <a:schemeClr val="bg1"/>
                </a:solidFill>
                <a:latin typeface="+mn-lt"/>
              </a:rPr>
              <a:t>Daily Bible Devotion %</a:t>
            </a:r>
            <a:endParaRPr lang="en-AU" sz="1400" b="1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DECLINE IN REGULAR CHURCH ATTENDANCE *</a:t>
            </a:r>
            <a:endParaRPr lang="en-AU" b="1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AU" sz="1000" dirty="0" smtClean="0"/>
              <a:t>Source: Spirit Matters, AuSSA09, Australian Soul </a:t>
            </a:r>
            <a:r>
              <a:rPr lang="en-AU" sz="1000" dirty="0" err="1" smtClean="0"/>
              <a:t>Bouma</a:t>
            </a:r>
            <a:r>
              <a:rPr lang="en-AU" sz="1000" dirty="0" smtClean="0"/>
              <a:t>, * Australian national </a:t>
            </a:r>
            <a:r>
              <a:rPr lang="en-AU" sz="1000" dirty="0" err="1" smtClean="0"/>
              <a:t>statistIcs</a:t>
            </a:r>
            <a:endParaRPr lang="en-AU" sz="1000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457200" y="976313"/>
          <a:ext cx="7221538" cy="3617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57200" y="1108789"/>
            <a:ext cx="35814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AU" sz="1400" b="1" dirty="0" smtClean="0">
                <a:solidFill>
                  <a:schemeClr val="bg1"/>
                </a:solidFill>
                <a:latin typeface="+mn-lt"/>
              </a:rPr>
              <a:t>Percent attending monthly or more</a:t>
            </a:r>
            <a:endParaRPr lang="en-AU" sz="1400" b="1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DEMOGRAPHIC DISASTER </a:t>
            </a:r>
            <a:endParaRPr lang="en-AU" b="1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eaLnBrk="1" hangingPunct="1"/>
            <a:r>
              <a:rPr lang="en-AU" sz="1000" dirty="0"/>
              <a:t>Source: Church life profile p23 NCLS06, exceeds 100% based on optical adjustment to 15-19 year olds</a:t>
            </a:r>
          </a:p>
          <a:p>
            <a:pPr eaLnBrk="1" hangingPunct="1"/>
            <a:r>
              <a:rPr lang="en-AU" sz="1000" dirty="0"/>
              <a:t>Note Australian average life expectancy 82</a:t>
            </a: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457200" y="976313"/>
          <a:ext cx="7221538" cy="2977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ontent Placeholder 6"/>
          <p:cNvGraphicFramePr>
            <a:graphicFrameLocks/>
          </p:cNvGraphicFramePr>
          <p:nvPr/>
        </p:nvGraphicFramePr>
        <p:xfrm>
          <a:off x="457200" y="3954145"/>
          <a:ext cx="6945088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0691"/>
                <a:gridCol w="659547"/>
                <a:gridCol w="781685"/>
                <a:gridCol w="837869"/>
                <a:gridCol w="837869"/>
                <a:gridCol w="837869"/>
                <a:gridCol w="837869"/>
                <a:gridCol w="837869"/>
                <a:gridCol w="70382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1400" b="0" dirty="0" smtClean="0"/>
                        <a:t>DOB @ 2006:</a:t>
                      </a:r>
                      <a:endParaRPr lang="en-AU" sz="1400" b="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b="0" dirty="0" smtClean="0"/>
                        <a:t>1991-87</a:t>
                      </a:r>
                      <a:endParaRPr lang="en-AU" sz="1400" b="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b="0" dirty="0" smtClean="0"/>
                        <a:t>1986-77</a:t>
                      </a:r>
                      <a:endParaRPr lang="en-AU" sz="1400" b="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b="0" dirty="0" smtClean="0"/>
                        <a:t>1979-67</a:t>
                      </a:r>
                      <a:endParaRPr lang="en-AU" sz="1400" b="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b="0" dirty="0" smtClean="0"/>
                        <a:t>1966-57</a:t>
                      </a:r>
                      <a:endParaRPr lang="en-AU" sz="1400" b="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b="0" dirty="0" smtClean="0"/>
                        <a:t>1956-47</a:t>
                      </a:r>
                      <a:endParaRPr lang="en-AU" sz="1400" b="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b="0" dirty="0" smtClean="0"/>
                        <a:t>1946-37</a:t>
                      </a:r>
                      <a:endParaRPr lang="en-AU" sz="1400" b="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b="0" dirty="0" smtClean="0"/>
                        <a:t>1936-27</a:t>
                      </a:r>
                      <a:endParaRPr lang="en-AU" sz="1400" b="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b="0" dirty="0" smtClean="0"/>
                        <a:t>&gt;1927</a:t>
                      </a:r>
                      <a:endParaRPr lang="en-AU" sz="1400" b="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893763"/>
            <a:ext cx="35814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AU" sz="1400" b="1" dirty="0" smtClean="0">
                <a:solidFill>
                  <a:schemeClr val="bg1"/>
                </a:solidFill>
                <a:latin typeface="+mn-lt"/>
              </a:rPr>
              <a:t>Percent of attendees</a:t>
            </a:r>
            <a:endParaRPr lang="en-AU" sz="1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97400" y="2305050"/>
            <a:ext cx="2209800" cy="4953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AU" sz="1600" b="1" dirty="0" smtClean="0">
                <a:solidFill>
                  <a:schemeClr val="accent1"/>
                </a:solidFill>
                <a:latin typeface="+mn-lt"/>
              </a:rPr>
              <a:t>Large Established Denominations</a:t>
            </a:r>
            <a:endParaRPr lang="en-AU" sz="1600" b="1" dirty="0">
              <a:solidFill>
                <a:schemeClr val="accent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LAZY </a:t>
            </a:r>
            <a:r>
              <a:rPr lang="en-AU" dirty="0" smtClean="0"/>
              <a:t>CHURCH: </a:t>
            </a:r>
            <a:r>
              <a:rPr lang="en-AU" dirty="0" smtClean="0"/>
              <a:t>INTRIGUING CORRELATION</a:t>
            </a:r>
            <a:endParaRPr lang="en-AU" b="1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eaLnBrk="1" hangingPunct="1"/>
            <a:r>
              <a:rPr lang="en-AU" dirty="0"/>
              <a:t>Sources: ABS census data, Build my church p22</a:t>
            </a:r>
          </a:p>
          <a:p>
            <a:pPr eaLnBrk="1" hangingPunct="1"/>
            <a:r>
              <a:rPr lang="en-AU" dirty="0"/>
              <a:t>Note: The data does not demonstrate cause, only </a:t>
            </a:r>
            <a:r>
              <a:rPr lang="en-AU" dirty="0" smtClean="0"/>
              <a:t>correlation</a:t>
            </a:r>
            <a:endParaRPr lang="en-AU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457262" y="893763"/>
          <a:ext cx="7221538" cy="3617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57200" y="1108789"/>
            <a:ext cx="35814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AU" sz="1400" b="1" dirty="0" smtClean="0">
                <a:solidFill>
                  <a:schemeClr val="bg1"/>
                </a:solidFill>
                <a:latin typeface="+mn-lt"/>
              </a:rPr>
              <a:t>Index</a:t>
            </a:r>
            <a:endParaRPr lang="en-AU" sz="1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20690" y="1621971"/>
            <a:ext cx="16546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dirty="0" smtClean="0">
                <a:solidFill>
                  <a:schemeClr val="bg1"/>
                </a:solidFill>
              </a:rPr>
              <a:t>92% Correlation</a:t>
            </a:r>
            <a:endParaRPr lang="en-AU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719644" y="1593412"/>
            <a:ext cx="167786" cy="2429397"/>
          </a:xfrm>
          <a:prstGeom prst="rect">
            <a:avLst/>
          </a:prstGeom>
          <a:solidFill>
            <a:schemeClr val="bg1">
              <a:lumMod val="65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6473" tIns="53236" rIns="106473" bIns="53236" rtlCol="0" anchor="ctr"/>
          <a:lstStyle/>
          <a:p>
            <a:pPr algn="ctr"/>
            <a:endParaRPr lang="en-AU"/>
          </a:p>
        </p:txBody>
      </p:sp>
      <p:sp>
        <p:nvSpPr>
          <p:cNvPr id="12" name="Rectangle 11"/>
          <p:cNvSpPr/>
          <p:nvPr/>
        </p:nvSpPr>
        <p:spPr>
          <a:xfrm>
            <a:off x="2481422" y="1593412"/>
            <a:ext cx="167786" cy="2429397"/>
          </a:xfrm>
          <a:prstGeom prst="rect">
            <a:avLst/>
          </a:prstGeom>
          <a:solidFill>
            <a:schemeClr val="bg1">
              <a:lumMod val="65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6473" tIns="53236" rIns="106473" bIns="53236" rtlCol="0" anchor="ctr"/>
          <a:lstStyle/>
          <a:p>
            <a:pPr algn="ctr"/>
            <a:endParaRPr lang="en-AU"/>
          </a:p>
        </p:txBody>
      </p:sp>
      <p:sp>
        <p:nvSpPr>
          <p:cNvPr id="13" name="Rectangle 12"/>
          <p:cNvSpPr/>
          <p:nvPr/>
        </p:nvSpPr>
        <p:spPr>
          <a:xfrm>
            <a:off x="4306837" y="1593412"/>
            <a:ext cx="167786" cy="2429397"/>
          </a:xfrm>
          <a:prstGeom prst="rect">
            <a:avLst/>
          </a:prstGeom>
          <a:solidFill>
            <a:schemeClr val="bg1">
              <a:lumMod val="65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6473" tIns="53236" rIns="106473" bIns="53236" rtlCol="0" anchor="ctr"/>
          <a:lstStyle/>
          <a:p>
            <a:pPr algn="ctr"/>
            <a:endParaRPr lang="en-AU"/>
          </a:p>
        </p:txBody>
      </p:sp>
      <p:sp>
        <p:nvSpPr>
          <p:cNvPr id="14" name="Rectangle 13"/>
          <p:cNvSpPr/>
          <p:nvPr/>
        </p:nvSpPr>
        <p:spPr>
          <a:xfrm>
            <a:off x="5816908" y="1593412"/>
            <a:ext cx="167786" cy="2429397"/>
          </a:xfrm>
          <a:prstGeom prst="rect">
            <a:avLst/>
          </a:prstGeom>
          <a:solidFill>
            <a:schemeClr val="bg1">
              <a:lumMod val="65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6473" tIns="53236" rIns="106473" bIns="53236" rtlCol="0" anchor="ctr"/>
          <a:lstStyle/>
          <a:p>
            <a:pPr algn="ctr"/>
            <a:endParaRPr lang="en-AU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457199" y="976313"/>
          <a:ext cx="8338457" cy="3617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en-AU" dirty="0" smtClean="0"/>
              <a:t>INSTUTIONAL ONSLAUGHT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AU" dirty="0"/>
              <a:t>Source: ABS Census Data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4294967295"/>
          </p:nvPr>
        </p:nvSpPr>
        <p:spPr>
          <a:xfrm>
            <a:off x="6962094" y="531813"/>
            <a:ext cx="1833562" cy="255588"/>
          </a:xfrm>
        </p:spPr>
        <p:txBody>
          <a:bodyPr anchor="ctr"/>
          <a:lstStyle/>
          <a:p>
            <a:pPr algn="r"/>
            <a:r>
              <a:rPr lang="en-AU" sz="1600" b="1" dirty="0" smtClean="0"/>
              <a:t>1901 – 2006+</a:t>
            </a:r>
            <a:endParaRPr lang="en-AU" sz="1600" b="1" dirty="0"/>
          </a:p>
        </p:txBody>
      </p:sp>
      <p:sp>
        <p:nvSpPr>
          <p:cNvPr id="19" name="Rectangle 18"/>
          <p:cNvSpPr/>
          <p:nvPr/>
        </p:nvSpPr>
        <p:spPr>
          <a:xfrm>
            <a:off x="811928" y="1839686"/>
            <a:ext cx="1669494" cy="376975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6473" tIns="53236" rIns="106473" bIns="53236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/>
              <a:t>National Institutions</a:t>
            </a:r>
            <a:endParaRPr lang="en-US" b="1" dirty="0"/>
          </a:p>
        </p:txBody>
      </p:sp>
      <p:sp>
        <p:nvSpPr>
          <p:cNvPr id="20" name="Rectangle 19"/>
          <p:cNvSpPr/>
          <p:nvPr/>
        </p:nvSpPr>
        <p:spPr>
          <a:xfrm>
            <a:off x="2825637" y="2238433"/>
            <a:ext cx="1048660" cy="251317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6473" tIns="53236" rIns="106473" bIns="53236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/>
              <a:t>Schools</a:t>
            </a:r>
            <a:endParaRPr lang="en-US" b="1" dirty="0"/>
          </a:p>
        </p:txBody>
      </p:sp>
      <p:sp>
        <p:nvSpPr>
          <p:cNvPr id="21" name="Rectangle 20"/>
          <p:cNvSpPr/>
          <p:nvPr/>
        </p:nvSpPr>
        <p:spPr>
          <a:xfrm>
            <a:off x="4634173" y="2927315"/>
            <a:ext cx="1048660" cy="251317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6473" tIns="53236" rIns="106473" bIns="53236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/>
              <a:t>Families</a:t>
            </a:r>
            <a:endParaRPr lang="en-US" b="1" dirty="0"/>
          </a:p>
        </p:txBody>
      </p:sp>
      <p:sp>
        <p:nvSpPr>
          <p:cNvPr id="22" name="Rectangle 21"/>
          <p:cNvSpPr/>
          <p:nvPr/>
        </p:nvSpPr>
        <p:spPr>
          <a:xfrm>
            <a:off x="6124017" y="3243948"/>
            <a:ext cx="1048660" cy="251317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6473" tIns="53236" rIns="106473" bIns="53236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/>
              <a:t>Individuals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9" grpId="0"/>
      <p:bldP spid="20" grpId="0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DISORGANISED / INEFFECTIVE RESPONSE</a:t>
            </a:r>
            <a:endParaRPr lang="en-AU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eaLnBrk="1" hangingPunct="1"/>
            <a:r>
              <a:rPr lang="en-AU" dirty="0"/>
              <a:t>Sources: Church life profile NCLS01, NCLS06, DYB 2008, Numbers as at September 21</a:t>
            </a:r>
            <a:r>
              <a:rPr lang="en-AU" baseline="30000" dirty="0"/>
              <a:t>st</a:t>
            </a:r>
          </a:p>
          <a:p>
            <a:pPr eaLnBrk="1" hangingPunct="1"/>
            <a:r>
              <a:rPr lang="en-AU" dirty="0"/>
              <a:t>Note the score profile is very different in the youth ministry</a:t>
            </a: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457200" y="976313"/>
          <a:ext cx="7221538" cy="3617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81100" y="1219656"/>
            <a:ext cx="22098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AU" sz="1400" b="1" dirty="0" smtClean="0">
                <a:solidFill>
                  <a:schemeClr val="bg1"/>
                </a:solidFill>
                <a:latin typeface="+mn-lt"/>
              </a:rPr>
              <a:t>Outreach</a:t>
            </a:r>
            <a:endParaRPr lang="en-AU" sz="1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81100" y="4267656"/>
            <a:ext cx="22098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AU" sz="1400" b="1" dirty="0" smtClean="0">
                <a:solidFill>
                  <a:schemeClr val="bg1"/>
                </a:solidFill>
                <a:latin typeface="+mn-lt"/>
              </a:rPr>
              <a:t>Commitment </a:t>
            </a:r>
            <a:endParaRPr lang="en-AU" sz="1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62500" y="1219656"/>
            <a:ext cx="22098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AU" sz="1400" b="1" dirty="0" smtClean="0">
                <a:solidFill>
                  <a:schemeClr val="bg1"/>
                </a:solidFill>
                <a:latin typeface="+mn-lt"/>
              </a:rPr>
              <a:t>Leadership</a:t>
            </a:r>
            <a:endParaRPr lang="en-AU" sz="1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62500" y="4267656"/>
            <a:ext cx="22098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AU" sz="1400" b="1" dirty="0" smtClean="0">
                <a:solidFill>
                  <a:schemeClr val="bg1"/>
                </a:solidFill>
                <a:latin typeface="+mn-lt"/>
              </a:rPr>
              <a:t>Personal Growth</a:t>
            </a:r>
            <a:endParaRPr lang="en-AU" sz="1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4350" y="3442612"/>
            <a:ext cx="13335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AU" sz="1400" b="1" dirty="0" smtClean="0">
                <a:solidFill>
                  <a:schemeClr val="accent2"/>
                </a:solidFill>
                <a:latin typeface="+mn-lt"/>
              </a:rPr>
              <a:t>Poor spiritual health</a:t>
            </a:r>
            <a:endParaRPr lang="en-AU" sz="1400" b="1" dirty="0">
              <a:solidFill>
                <a:schemeClr val="accent2"/>
              </a:solidFill>
              <a:latin typeface="+mn-lt"/>
            </a:endParaRPr>
          </a:p>
        </p:txBody>
      </p:sp>
      <p:cxnSp>
        <p:nvCxnSpPr>
          <p:cNvPr id="17" name="Straight Arrow Connector 16"/>
          <p:cNvCxnSpPr>
            <a:stCxn id="16" idx="3"/>
          </p:cNvCxnSpPr>
          <p:nvPr/>
        </p:nvCxnSpPr>
        <p:spPr>
          <a:xfrm flipV="1">
            <a:off x="1847850" y="3156857"/>
            <a:ext cx="2073729" cy="501199"/>
          </a:xfrm>
          <a:prstGeom prst="straightConnector1">
            <a:avLst/>
          </a:prstGeom>
          <a:ln w="6350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972300" y="1778445"/>
            <a:ext cx="1333500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AU" sz="1400" b="1" dirty="0" smtClean="0">
                <a:solidFill>
                  <a:schemeClr val="accent2"/>
                </a:solidFill>
                <a:latin typeface="+mn-lt"/>
              </a:rPr>
              <a:t>Ineffective planning &amp; organisation</a:t>
            </a:r>
            <a:endParaRPr lang="en-AU" sz="1400" b="1" dirty="0">
              <a:solidFill>
                <a:schemeClr val="accent2"/>
              </a:solidFill>
              <a:latin typeface="+mn-lt"/>
            </a:endParaRPr>
          </a:p>
        </p:txBody>
      </p:sp>
      <p:cxnSp>
        <p:nvCxnSpPr>
          <p:cNvPr id="20" name="Straight Arrow Connector 19"/>
          <p:cNvCxnSpPr>
            <a:stCxn id="19" idx="1"/>
          </p:cNvCxnSpPr>
          <p:nvPr/>
        </p:nvCxnSpPr>
        <p:spPr>
          <a:xfrm flipH="1">
            <a:off x="4762500" y="2101611"/>
            <a:ext cx="2209800" cy="630703"/>
          </a:xfrm>
          <a:prstGeom prst="straightConnector1">
            <a:avLst/>
          </a:prstGeom>
          <a:ln w="6350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199" y="976314"/>
            <a:ext cx="8098972" cy="3617912"/>
          </a:xfrm>
        </p:spPr>
        <p:txBody>
          <a:bodyPr/>
          <a:lstStyle/>
          <a:p>
            <a:pPr lvl="1"/>
            <a:endParaRPr lang="en-AU" dirty="0" smtClean="0"/>
          </a:p>
          <a:p>
            <a:pPr lvl="1"/>
            <a:endParaRPr lang="en-AU" dirty="0" smtClean="0"/>
          </a:p>
          <a:p>
            <a:pPr marL="457200" lvl="1" indent="-457200">
              <a:buFont typeface="+mj-lt"/>
              <a:buAutoNum type="arabicPeriod"/>
            </a:pPr>
            <a:r>
              <a:rPr lang="en-AU" dirty="0" smtClean="0"/>
              <a:t>What are we really up against?</a:t>
            </a:r>
          </a:p>
          <a:p>
            <a:pPr marL="457200" lvl="1" indent="-457200">
              <a:buFont typeface="+mj-lt"/>
              <a:buAutoNum type="arabicPeriod"/>
            </a:pPr>
            <a:endParaRPr lang="en-A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0" lvl="1" indent="-457200">
              <a:buFont typeface="+mj-lt"/>
              <a:buAutoNum type="arabicPeriod"/>
            </a:pP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What should this mean for more </a:t>
            </a:r>
            <a:r>
              <a:rPr lang="en-A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effective ministry under God</a:t>
            </a: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?</a:t>
            </a:r>
          </a:p>
          <a:p>
            <a:pPr marL="457200" lvl="1" indent="-457200">
              <a:buFont typeface="+mj-lt"/>
              <a:buAutoNum type="arabicPeriod"/>
            </a:pPr>
            <a:endParaRPr lang="en-AU" dirty="0" smtClean="0"/>
          </a:p>
          <a:p>
            <a:pPr marL="457200" lvl="1" indent="-457200">
              <a:buFont typeface="+mj-lt"/>
              <a:buAutoNum type="arabicPeriod"/>
            </a:pPr>
            <a:r>
              <a:rPr lang="en-AU" dirty="0" smtClean="0"/>
              <a:t>What real challenges do we face along the way?</a:t>
            </a:r>
            <a:endParaRPr lang="en-A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LOGICAL RESPONSE UNDER GOD</a:t>
            </a:r>
            <a:endParaRPr lang="en-AU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REATEDBY" val="KMASlideWizard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DER" val="2"/>
  <p:tag name="MULTI-LINE" val="false"/>
  <p:tag name="TEXT" val="Slide Title:"/>
  <p:tag name="FILL" val="true"/>
  <p:tag name="OPTIONAL" val="false"/>
  <p:tag name="NAME" val="Title1"/>
  <p:tag name="HEIGHT" val="1"/>
  <p:tag name="INDENTED" val="false"/>
  <p:tag name="CAPTION HEIGHT" val="1.25"/>
</p:tagLst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552E7C"/>
      </a:dk2>
      <a:lt2>
        <a:srgbClr val="E5B7D6"/>
      </a:lt2>
      <a:accent1>
        <a:srgbClr val="A41967"/>
      </a:accent1>
      <a:accent2>
        <a:srgbClr val="934D9E"/>
      </a:accent2>
      <a:accent3>
        <a:srgbClr val="CAB1D4"/>
      </a:accent3>
      <a:accent4>
        <a:srgbClr val="8064A2"/>
      </a:accent4>
      <a:accent5>
        <a:srgbClr val="3C2F77"/>
      </a:accent5>
      <a:accent6>
        <a:srgbClr val="B7D6E5"/>
      </a:accent6>
      <a:hlink>
        <a:srgbClr val="2F3C77"/>
      </a:hlink>
      <a:folHlink>
        <a:srgbClr val="1967A4"/>
      </a:folHlink>
    </a:clrScheme>
    <a:fontScheme name="HTB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2151</TotalTime>
  <Words>1336</Words>
  <Application>Microsoft Office PowerPoint</Application>
  <PresentationFormat>On-screen Show (16:9)</PresentationFormat>
  <Paragraphs>350</Paragraphs>
  <Slides>33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Slide 1</vt:lpstr>
      <vt:lpstr>DIAGNOSTIC FRAMEWORK</vt:lpstr>
      <vt:lpstr>SYSTEMATIC RESEARCH</vt:lpstr>
      <vt:lpstr>DECLINE IN REGULAR CHURCH ATTENDANCE *</vt:lpstr>
      <vt:lpstr>DEMOGRAPHIC DISASTER </vt:lpstr>
      <vt:lpstr>LAZY CHURCH: INTRIGUING CORRELATION</vt:lpstr>
      <vt:lpstr>INSTUTIONAL ONSLAUGHT</vt:lpstr>
      <vt:lpstr>DISORGANISED / INEFFECTIVE RESPONSE</vt:lpstr>
      <vt:lpstr>LOGICAL RESPONSE UNDER GOD</vt:lpstr>
      <vt:lpstr>SOME RESEARCH OBSERVATIONS...</vt:lpstr>
      <vt:lpstr>THE SOUL OF BRITAIN</vt:lpstr>
      <vt:lpstr>SURPRISING EXPOSURE</vt:lpstr>
      <vt:lpstr>SURPRISING IMPLICATIONS</vt:lpstr>
      <vt:lpstr>IMMEDIATE UPSIDE  POTENTIAL &gt; 4.5x</vt:lpstr>
      <vt:lpstr>WARNING: FALSE ACTIVITY</vt:lpstr>
      <vt:lpstr>IMPLEMENTATION CHALLENGE</vt:lpstr>
      <vt:lpstr>CHOKE POINT</vt:lpstr>
      <vt:lpstr>RESULTING STRESS CAN BE HUGE</vt:lpstr>
      <vt:lpstr>DIARIES ARE FULL</vt:lpstr>
      <vt:lpstr>SET PRIORITIES</vt:lpstr>
      <vt:lpstr>ORGANISE AND EMPOWER</vt:lpstr>
      <vt:lpstr>CONCLUSIONS</vt:lpstr>
      <vt:lpstr>A TIME FOR ACTION</vt:lpstr>
      <vt:lpstr>BACK UP</vt:lpstr>
      <vt:lpstr>ORDINARY CHURCH, THE ENTRY POINT</vt:lpstr>
      <vt:lpstr>FAMILY AND ORDINARY MEMBERS KEY</vt:lpstr>
      <vt:lpstr>POPULATION CHURN IS HIGH</vt:lpstr>
      <vt:lpstr>RELOCATION A CHALLENGE AND AN OPPORTUNITY</vt:lpstr>
      <vt:lpstr>INVITATION HAS REASONABLE ODDS</vt:lpstr>
      <vt:lpstr>YOUTH IS A VITAL PLATFORM </vt:lpstr>
      <vt:lpstr>OFTEN POORLY MANAGED</vt:lpstr>
      <vt:lpstr>THE EFFECT OF ALPHA ON CHURCH ATTENDANCE</vt:lpstr>
      <vt:lpstr>DAILY DEVOTION</vt:lpstr>
    </vt:vector>
  </TitlesOfParts>
  <Company>Holy Trinity Brompton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Withers</dc:creator>
  <cp:lastModifiedBy>Sims, Tim</cp:lastModifiedBy>
  <cp:revision>96</cp:revision>
  <dcterms:created xsi:type="dcterms:W3CDTF">2013-03-25T10:02:14Z</dcterms:created>
  <dcterms:modified xsi:type="dcterms:W3CDTF">2013-05-13T22:59:13Z</dcterms:modified>
</cp:coreProperties>
</file>